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0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7" r:id="rId2"/>
    <p:sldId id="281" r:id="rId3"/>
    <p:sldId id="257" r:id="rId4"/>
    <p:sldId id="309" r:id="rId5"/>
    <p:sldId id="324" r:id="rId6"/>
    <p:sldId id="325" r:id="rId7"/>
    <p:sldId id="260" r:id="rId8"/>
    <p:sldId id="265" r:id="rId9"/>
    <p:sldId id="269" r:id="rId10"/>
    <p:sldId id="326" r:id="rId11"/>
    <p:sldId id="313" r:id="rId12"/>
    <p:sldId id="322" r:id="rId13"/>
    <p:sldId id="321" r:id="rId14"/>
    <p:sldId id="328" r:id="rId15"/>
    <p:sldId id="329" r:id="rId16"/>
    <p:sldId id="333" r:id="rId17"/>
    <p:sldId id="334" r:id="rId18"/>
    <p:sldId id="310" r:id="rId19"/>
    <p:sldId id="315" r:id="rId20"/>
    <p:sldId id="303" r:id="rId21"/>
    <p:sldId id="282" r:id="rId22"/>
    <p:sldId id="283" r:id="rId23"/>
    <p:sldId id="284" r:id="rId24"/>
    <p:sldId id="295" r:id="rId25"/>
    <p:sldId id="290" r:id="rId26"/>
    <p:sldId id="332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BE9"/>
    <a:srgbClr val="215BCF"/>
    <a:srgbClr val="1E7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>
        <p:scale>
          <a:sx n="32" d="100"/>
          <a:sy n="32" d="100"/>
        </p:scale>
        <p:origin x="2136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fld id="{18C8D11B-164D-40F4-A85A-5D52E60B3A2D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fld id="{AAAFB6B4-0633-449C-BC99-E50B288122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6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  <a:ea typeface=""/>
        <a:cs typeface="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  <a:ea typeface=""/>
        <a:cs typeface="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  <a:ea typeface=""/>
        <a:cs typeface="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  <a:ea typeface=""/>
        <a:cs typeface="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  <a:ea typeface=""/>
        <a:cs typeface="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AAFB6B4-0633-449C-BC99-E50B288122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34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AAFB6B4-0633-449C-BC99-E50B28812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1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AAFB6B4-0633-449C-BC99-E50B28812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10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D4FAF1-0D14-4D08-8AB6-F52E0A0F7437}" type="slidenum">
              <a:t>19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8119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D4FAF1-0D14-4D08-8AB6-F52E0A0F7437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08672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FA9F24-BF91-46A8-A050-72A76D09649E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95BA07-EC5D-41CB-9762-A33D5E0841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978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00530D-107E-482C-9FA1-97FA380AC72F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597D66-6652-4D29-A5FB-05955002AC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5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AC9F9D-B7CE-46A9-80FB-8C54C64B3987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D506AC-6A1E-4B1B-B327-46087C1130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9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2DA35B-890F-4D5D-897E-1EC1E9E408FD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8A7641-A79E-4640-ADF9-5B54D08FD1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719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77D4B2-A4AE-4BD3-9236-F1DE35A92FE0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BD17C5-46B9-4AD9-9F8F-14A9142D08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4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1F3D21-E152-4A77-993F-60E2A3B8A698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5C387F-55A1-4ABE-9302-D33DB27B49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0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DD96E3-9247-479A-8859-8EF9F63F0D84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A7683D-C81B-4881-9958-DBAD3F1B56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8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ED02E7-3495-4C92-822D-C221FA057EA9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1EB402-F6B6-40E7-B586-DD2E8D72BB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114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6C657A-1249-492C-98CB-F7BEE449441C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D32C8B-1D4D-4D15-86A2-1A70A41E7E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5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BBA6E0-076C-4A85-91ED-B3C2BC64B6C6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28B8F3-1B6F-49E9-8250-A1304AD0F9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3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CA4EC9-95A4-4800-8AF9-C0D0A50ACDBE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36D9D2-55F8-4DE1-9B4A-F984F8E3CE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56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fld id="{F9FD290D-213D-4344-BCFE-01D142F3C64B}" type="datetime1">
              <a:rPr lang="en-US"/>
              <a:pPr lvl="0"/>
              <a:t>10/20/2023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fld id="{B9CB897D-B95C-4733-90B0-EC4558010B2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.png" /><Relationship Id="rId4" Type="http://schemas.openxmlformats.org/officeDocument/2006/relationships/image" Target="../media/image2.jp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7.jpe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1.png" /><Relationship Id="rId5" Type="http://schemas.openxmlformats.org/officeDocument/2006/relationships/image" Target="../media/image20.jpg" /><Relationship Id="rId4" Type="http://schemas.openxmlformats.org/officeDocument/2006/relationships/image" Target="../media/image19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20.jp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7.jpeg" /><Relationship Id="rId5" Type="http://schemas.openxmlformats.org/officeDocument/2006/relationships/image" Target="../media/image26.jpeg" /><Relationship Id="rId4" Type="http://schemas.openxmlformats.org/officeDocument/2006/relationships/image" Target="../media/image25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0.jpeg" /><Relationship Id="rId4" Type="http://schemas.openxmlformats.org/officeDocument/2006/relationships/image" Target="../media/image29.jpe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Relationship Id="rId5" Type="http://schemas.openxmlformats.org/officeDocument/2006/relationships/hyperlink" Target="https://www.inteldig.com/2020/03/mostrando-a-robots-como-hacer-tareas/" TargetMode="External" /><Relationship Id="rId4" Type="http://schemas.openxmlformats.org/officeDocument/2006/relationships/image" Target="../media/image32.jpe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3.jpe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0.png" /><Relationship Id="rId5" Type="http://schemas.openxmlformats.org/officeDocument/2006/relationships/image" Target="../media/image39.png" /><Relationship Id="rId4" Type="http://schemas.openxmlformats.org/officeDocument/2006/relationships/image" Target="../media/image38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0.png" /><Relationship Id="rId5" Type="http://schemas.openxmlformats.org/officeDocument/2006/relationships/image" Target="../media/image39.png" /><Relationship Id="rId4" Type="http://schemas.openxmlformats.org/officeDocument/2006/relationships/image" Target="../media/image38.png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0.jpeg" /><Relationship Id="rId5" Type="http://schemas.openxmlformats.org/officeDocument/2006/relationships/image" Target="../media/image9.png" /><Relationship Id="rId4" Type="http://schemas.openxmlformats.org/officeDocument/2006/relationships/image" Target="../media/image8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jpeg" /><Relationship Id="rId5" Type="http://schemas.openxmlformats.org/officeDocument/2006/relationships/image" Target="../media/image9.png" /><Relationship Id="rId4" Type="http://schemas.openxmlformats.org/officeDocument/2006/relationships/image" Target="../media/image8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stro Bot Rescue Mission (PS VR) - Gameplay - Primeiros 17 Minutos -  Legendado PT-BR - YouTub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121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175" y="0"/>
            <a:ext cx="12222181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05220" y="996284"/>
            <a:ext cx="7138199" cy="37121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>
            <a:lvl1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u="sng">
                <a:solidFill>
                  <a:srgbClr val="FFFFFF"/>
                </a:solidFill>
                <a:latin typeface="Century" pitchFamily="18"/>
                <a:cs typeface="Times New Roman" pitchFamily="18"/>
              </a:rPr>
              <a:t>Government Polytechnic Pune</a:t>
            </a:r>
          </a:p>
          <a:p>
            <a:r>
              <a:rPr lang="en-US">
                <a:solidFill>
                  <a:srgbClr val="FFFFFF"/>
                </a:solidFill>
                <a:latin typeface="Century" pitchFamily="18"/>
                <a:cs typeface="Times New Roman" pitchFamily="18"/>
              </a:rPr>
              <a:t>Information Technology</a:t>
            </a:r>
          </a:p>
          <a:p>
            <a:endParaRPr lang="en-US">
              <a:solidFill>
                <a:srgbClr val="FFFFFF"/>
              </a:solidFill>
              <a:latin typeface="Century" pitchFamily="18"/>
              <a:cs typeface="Times New Roman" pitchFamily="18"/>
            </a:endParaRPr>
          </a:p>
          <a:p>
            <a:endParaRPr lang="en-US">
              <a:solidFill>
                <a:srgbClr val="FFFFFF"/>
              </a:solidFill>
              <a:latin typeface="Century" pitchFamily="18"/>
              <a:cs typeface="Times New Roman" pitchFamily="18"/>
            </a:endParaRPr>
          </a:p>
          <a:p>
            <a:endParaRPr lang="en-US">
              <a:solidFill>
                <a:srgbClr val="FFFFFF"/>
              </a:solidFill>
              <a:latin typeface="Century"/>
              <a:cs typeface="Times New Roman"/>
            </a:endParaRPr>
          </a:p>
          <a:p>
            <a:r>
              <a:rPr lang="en-US">
                <a:solidFill>
                  <a:srgbClr val="FFFFFF"/>
                </a:solidFill>
                <a:latin typeface="Century" pitchFamily="18"/>
                <a:cs typeface="Times New Roman" pitchFamily="18"/>
              </a:rPr>
              <a:t>Shreya Rajaram Patil</a:t>
            </a:r>
            <a:endParaRPr lang="en-US" u="sng">
              <a:solidFill>
                <a:srgbClr val="FFFFFF"/>
              </a:solidFill>
              <a:latin typeface="Century" pitchFamily="18"/>
              <a:cs typeface="Times New Roman" pitchFamily="18"/>
            </a:endParaRPr>
          </a:p>
          <a:p>
            <a:r>
              <a:rPr lang="en-US">
                <a:solidFill>
                  <a:srgbClr val="FFFFFF"/>
                </a:solidFill>
                <a:latin typeface="Century" pitchFamily="18"/>
                <a:cs typeface="Times New Roman" pitchFamily="18"/>
              </a:rPr>
              <a:t>Enrollment no. : 2107044</a:t>
            </a:r>
            <a:endParaRPr lang="en-US" dirty="0">
              <a:solidFill>
                <a:srgbClr val="FFFFFF"/>
              </a:solidFill>
              <a:latin typeface="Century" pitchFamily="18"/>
              <a:cs typeface="Times New Roman" pitchFamily="18"/>
            </a:endParaRPr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5"/>
          <a:srcRect l="50230"/>
          <a:stretch>
            <a:fillRect/>
          </a:stretch>
        </p:blipFill>
        <p:spPr>
          <a:xfrm>
            <a:off x="6576986" y="844064"/>
            <a:ext cx="4963308" cy="5609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Freeform 8"/>
          <p:cNvSpPr/>
          <p:nvPr/>
        </p:nvSpPr>
        <p:spPr>
          <a:xfrm>
            <a:off x="-159239" y="-86264"/>
            <a:ext cx="12394377" cy="6944264"/>
          </a:xfrm>
          <a:custGeom>
            <a:avLst/>
            <a:gdLst/>
            <a:ahLst/>
            <a:cxnLst/>
            <a:rect l="l" t="t" r="r" b="b"/>
            <a:pathLst>
              <a:path w="12250234" h="6858000">
                <a:moveTo>
                  <a:pt x="4878506" y="4810073"/>
                </a:moveTo>
                <a:lnTo>
                  <a:pt x="5117050" y="4810073"/>
                </a:lnTo>
                <a:cubicBezTo>
                  <a:pt x="5199330" y="4810073"/>
                  <a:pt x="5256892" y="4823729"/>
                  <a:pt x="5289734" y="4851040"/>
                </a:cubicBezTo>
                <a:cubicBezTo>
                  <a:pt x="5322578" y="4878352"/>
                  <a:pt x="5339000" y="4914479"/>
                  <a:pt x="5339000" y="4959422"/>
                </a:cubicBezTo>
                <a:cubicBezTo>
                  <a:pt x="5339000" y="5007822"/>
                  <a:pt x="5322406" y="5046369"/>
                  <a:pt x="5289216" y="5075063"/>
                </a:cubicBezTo>
                <a:cubicBezTo>
                  <a:pt x="5256028" y="5103758"/>
                  <a:pt x="5198986" y="5118105"/>
                  <a:pt x="5118088" y="5118105"/>
                </a:cubicBezTo>
                <a:lnTo>
                  <a:pt x="4878506" y="5118105"/>
                </a:lnTo>
                <a:close/>
                <a:moveTo>
                  <a:pt x="6607230" y="4608866"/>
                </a:moveTo>
                <a:cubicBezTo>
                  <a:pt x="6665310" y="4608866"/>
                  <a:pt x="6714054" y="4632202"/>
                  <a:pt x="6753466" y="4678874"/>
                </a:cubicBezTo>
                <a:cubicBezTo>
                  <a:pt x="6792878" y="4725545"/>
                  <a:pt x="6812584" y="4796590"/>
                  <a:pt x="6812584" y="4892007"/>
                </a:cubicBezTo>
                <a:cubicBezTo>
                  <a:pt x="6812584" y="4994339"/>
                  <a:pt x="6793050" y="5068668"/>
                  <a:pt x="6753986" y="5114994"/>
                </a:cubicBezTo>
                <a:cubicBezTo>
                  <a:pt x="6714918" y="5161320"/>
                  <a:pt x="6664964" y="5184482"/>
                  <a:pt x="6604118" y="5184482"/>
                </a:cubicBezTo>
                <a:cubicBezTo>
                  <a:pt x="6543964" y="5184482"/>
                  <a:pt x="6494006" y="5160974"/>
                  <a:pt x="6454250" y="5113956"/>
                </a:cubicBezTo>
                <a:cubicBezTo>
                  <a:pt x="6414492" y="5066939"/>
                  <a:pt x="6394614" y="4994339"/>
                  <a:pt x="6394614" y="4896156"/>
                </a:cubicBezTo>
                <a:cubicBezTo>
                  <a:pt x="6394614" y="4799356"/>
                  <a:pt x="6414666" y="4727274"/>
                  <a:pt x="6454768" y="4679911"/>
                </a:cubicBezTo>
                <a:cubicBezTo>
                  <a:pt x="6494872" y="4632548"/>
                  <a:pt x="6545692" y="4608866"/>
                  <a:pt x="6607230" y="4608866"/>
                </a:cubicBezTo>
                <a:close/>
                <a:moveTo>
                  <a:pt x="6601006" y="4318465"/>
                </a:moveTo>
                <a:cubicBezTo>
                  <a:pt x="6408098" y="4318465"/>
                  <a:pt x="6254946" y="4372916"/>
                  <a:pt x="6141550" y="4481816"/>
                </a:cubicBezTo>
                <a:cubicBezTo>
                  <a:pt x="6028156" y="4590716"/>
                  <a:pt x="5971458" y="4729175"/>
                  <a:pt x="5971458" y="4897193"/>
                </a:cubicBezTo>
                <a:cubicBezTo>
                  <a:pt x="5971458" y="5077656"/>
                  <a:pt x="6038528" y="5223548"/>
                  <a:pt x="6172666" y="5334869"/>
                </a:cubicBezTo>
                <a:cubicBezTo>
                  <a:pt x="6281912" y="5424755"/>
                  <a:pt x="6425038" y="5469698"/>
                  <a:pt x="6602044" y="5469698"/>
                </a:cubicBezTo>
                <a:cubicBezTo>
                  <a:pt x="6800484" y="5469698"/>
                  <a:pt x="6955882" y="5415593"/>
                  <a:pt x="7068240" y="5307384"/>
                </a:cubicBezTo>
                <a:cubicBezTo>
                  <a:pt x="7180598" y="5199175"/>
                  <a:pt x="7236778" y="5060371"/>
                  <a:pt x="7236778" y="4890970"/>
                </a:cubicBezTo>
                <a:cubicBezTo>
                  <a:pt x="7236778" y="4740238"/>
                  <a:pt x="7191488" y="4613361"/>
                  <a:pt x="7100910" y="4510337"/>
                </a:cubicBezTo>
                <a:cubicBezTo>
                  <a:pt x="6988208" y="4382423"/>
                  <a:pt x="6821572" y="4318465"/>
                  <a:pt x="6601006" y="4318465"/>
                </a:cubicBezTo>
                <a:close/>
                <a:moveTo>
                  <a:pt x="4878506" y="4232382"/>
                </a:moveTo>
                <a:lnTo>
                  <a:pt x="5085936" y="4232382"/>
                </a:lnTo>
                <a:cubicBezTo>
                  <a:pt x="5157154" y="4232382"/>
                  <a:pt x="5207110" y="4244828"/>
                  <a:pt x="5235804" y="4269720"/>
                </a:cubicBezTo>
                <a:cubicBezTo>
                  <a:pt x="5264498" y="4294611"/>
                  <a:pt x="5278846" y="4329183"/>
                  <a:pt x="5278846" y="4373434"/>
                </a:cubicBezTo>
                <a:cubicBezTo>
                  <a:pt x="5278846" y="4421143"/>
                  <a:pt x="5264498" y="4457616"/>
                  <a:pt x="5235804" y="4482853"/>
                </a:cubicBezTo>
                <a:cubicBezTo>
                  <a:pt x="5207110" y="4508091"/>
                  <a:pt x="5156116" y="4520709"/>
                  <a:pt x="5082824" y="4520709"/>
                </a:cubicBezTo>
                <a:lnTo>
                  <a:pt x="4878506" y="4520709"/>
                </a:lnTo>
                <a:close/>
                <a:moveTo>
                  <a:pt x="7951780" y="3924350"/>
                </a:moveTo>
                <a:lnTo>
                  <a:pt x="7528624" y="4141113"/>
                </a:lnTo>
                <a:lnTo>
                  <a:pt x="7528624" y="4343357"/>
                </a:lnTo>
                <a:lnTo>
                  <a:pt x="7373052" y="4343357"/>
                </a:lnTo>
                <a:lnTo>
                  <a:pt x="7373052" y="4652426"/>
                </a:lnTo>
                <a:lnTo>
                  <a:pt x="7528624" y="4652426"/>
                </a:lnTo>
                <a:lnTo>
                  <a:pt x="7528624" y="5039833"/>
                </a:lnTo>
                <a:cubicBezTo>
                  <a:pt x="7528624" y="5162746"/>
                  <a:pt x="7540552" y="5251651"/>
                  <a:pt x="7564406" y="5306550"/>
                </a:cubicBezTo>
                <a:cubicBezTo>
                  <a:pt x="7588260" y="5361448"/>
                  <a:pt x="7625078" y="5402364"/>
                  <a:pt x="7674862" y="5429298"/>
                </a:cubicBezTo>
                <a:cubicBezTo>
                  <a:pt x="7724644" y="5456231"/>
                  <a:pt x="7802086" y="5469698"/>
                  <a:pt x="7907182" y="5469698"/>
                </a:cubicBezTo>
                <a:cubicBezTo>
                  <a:pt x="7997760" y="5469698"/>
                  <a:pt x="8095250" y="5458289"/>
                  <a:pt x="8199658" y="5435472"/>
                </a:cubicBezTo>
                <a:lnTo>
                  <a:pt x="8168542" y="5144083"/>
                </a:lnTo>
                <a:cubicBezTo>
                  <a:pt x="8112538" y="5162027"/>
                  <a:pt x="8068978" y="5170999"/>
                  <a:pt x="8037862" y="5170999"/>
                </a:cubicBezTo>
                <a:cubicBezTo>
                  <a:pt x="8003290" y="5170999"/>
                  <a:pt x="7979090" y="5159267"/>
                  <a:pt x="7965262" y="5135801"/>
                </a:cubicBezTo>
                <a:cubicBezTo>
                  <a:pt x="7956274" y="5120622"/>
                  <a:pt x="7951780" y="5089573"/>
                  <a:pt x="7951780" y="5042653"/>
                </a:cubicBezTo>
                <a:lnTo>
                  <a:pt x="7951780" y="4652426"/>
                </a:lnTo>
                <a:lnTo>
                  <a:pt x="8184100" y="4652426"/>
                </a:lnTo>
                <a:lnTo>
                  <a:pt x="8184100" y="4343357"/>
                </a:lnTo>
                <a:lnTo>
                  <a:pt x="7951780" y="4343357"/>
                </a:lnTo>
                <a:close/>
                <a:moveTo>
                  <a:pt x="4404530" y="3924350"/>
                </a:moveTo>
                <a:lnTo>
                  <a:pt x="4404530" y="5444806"/>
                </a:lnTo>
                <a:lnTo>
                  <a:pt x="5215580" y="5444806"/>
                </a:lnTo>
                <a:cubicBezTo>
                  <a:pt x="5250150" y="5444806"/>
                  <a:pt x="5320330" y="5437892"/>
                  <a:pt x="5426120" y="5424063"/>
                </a:cubicBezTo>
                <a:cubicBezTo>
                  <a:pt x="5505634" y="5413692"/>
                  <a:pt x="5565098" y="5397097"/>
                  <a:pt x="5604510" y="5374280"/>
                </a:cubicBezTo>
                <a:cubicBezTo>
                  <a:pt x="5668122" y="5337634"/>
                  <a:pt x="5718250" y="5287851"/>
                  <a:pt x="5754894" y="5224931"/>
                </a:cubicBezTo>
                <a:cubicBezTo>
                  <a:pt x="5791542" y="5162011"/>
                  <a:pt x="5809864" y="5091139"/>
                  <a:pt x="5809864" y="5012316"/>
                </a:cubicBezTo>
                <a:cubicBezTo>
                  <a:pt x="5809864" y="4915516"/>
                  <a:pt x="5784108" y="4835137"/>
                  <a:pt x="5732596" y="4771180"/>
                </a:cubicBezTo>
                <a:cubicBezTo>
                  <a:pt x="5681086" y="4707223"/>
                  <a:pt x="5600706" y="4662107"/>
                  <a:pt x="5491460" y="4635832"/>
                </a:cubicBezTo>
                <a:cubicBezTo>
                  <a:pt x="5563370" y="4610941"/>
                  <a:pt x="5617992" y="4577061"/>
                  <a:pt x="5655330" y="4534192"/>
                </a:cubicBezTo>
                <a:cubicBezTo>
                  <a:pt x="5711334" y="4469889"/>
                  <a:pt x="5739338" y="4392794"/>
                  <a:pt x="5739338" y="4302908"/>
                </a:cubicBezTo>
                <a:cubicBezTo>
                  <a:pt x="5739338" y="4195737"/>
                  <a:pt x="5700098" y="4105851"/>
                  <a:pt x="5621622" y="4033250"/>
                </a:cubicBezTo>
                <a:cubicBezTo>
                  <a:pt x="5543144" y="3960650"/>
                  <a:pt x="5430614" y="3924350"/>
                  <a:pt x="5284030" y="3924350"/>
                </a:cubicBezTo>
                <a:close/>
                <a:moveTo>
                  <a:pt x="5212738" y="2274507"/>
                </a:moveTo>
                <a:cubicBezTo>
                  <a:pt x="5259618" y="2274507"/>
                  <a:pt x="5298964" y="2293343"/>
                  <a:pt x="5330778" y="2331015"/>
                </a:cubicBezTo>
                <a:cubicBezTo>
                  <a:pt x="5362590" y="2368687"/>
                  <a:pt x="5378494" y="2426032"/>
                  <a:pt x="5378494" y="2503051"/>
                </a:cubicBezTo>
                <a:cubicBezTo>
                  <a:pt x="5378494" y="2585651"/>
                  <a:pt x="5362728" y="2645647"/>
                  <a:pt x="5331194" y="2683040"/>
                </a:cubicBezTo>
                <a:cubicBezTo>
                  <a:pt x="5299662" y="2720433"/>
                  <a:pt x="5259340" y="2739130"/>
                  <a:pt x="5210226" y="2739130"/>
                </a:cubicBezTo>
                <a:cubicBezTo>
                  <a:pt x="5161670" y="2739130"/>
                  <a:pt x="5121348" y="2720154"/>
                  <a:pt x="5089256" y="2682203"/>
                </a:cubicBezTo>
                <a:cubicBezTo>
                  <a:pt x="5057166" y="2644252"/>
                  <a:pt x="5041120" y="2585651"/>
                  <a:pt x="5041120" y="2506400"/>
                </a:cubicBezTo>
                <a:cubicBezTo>
                  <a:pt x="5041120" y="2428265"/>
                  <a:pt x="5057306" y="2370082"/>
                  <a:pt x="5089674" y="2331852"/>
                </a:cubicBezTo>
                <a:cubicBezTo>
                  <a:pt x="5122046" y="2293622"/>
                  <a:pt x="5163066" y="2274507"/>
                  <a:pt x="5212738" y="2274507"/>
                </a:cubicBezTo>
                <a:close/>
                <a:moveTo>
                  <a:pt x="10453998" y="2241858"/>
                </a:moveTo>
                <a:cubicBezTo>
                  <a:pt x="10500880" y="2241858"/>
                  <a:pt x="10538692" y="2256089"/>
                  <a:pt x="10567434" y="2284553"/>
                </a:cubicBezTo>
                <a:cubicBezTo>
                  <a:pt x="10596176" y="2313016"/>
                  <a:pt x="10613896" y="2360176"/>
                  <a:pt x="10620594" y="2426032"/>
                </a:cubicBezTo>
                <a:lnTo>
                  <a:pt x="10284894" y="2426032"/>
                </a:lnTo>
                <a:cubicBezTo>
                  <a:pt x="10290474" y="2373012"/>
                  <a:pt x="10303590" y="2333108"/>
                  <a:pt x="10324240" y="2306319"/>
                </a:cubicBezTo>
                <a:cubicBezTo>
                  <a:pt x="10356610" y="2263345"/>
                  <a:pt x="10399862" y="2241858"/>
                  <a:pt x="10453998" y="2241858"/>
                </a:cubicBezTo>
                <a:close/>
                <a:moveTo>
                  <a:pt x="7135226" y="2060194"/>
                </a:moveTo>
                <a:lnTo>
                  <a:pt x="7135226" y="2949256"/>
                </a:lnTo>
                <a:lnTo>
                  <a:pt x="7475948" y="2949256"/>
                </a:lnTo>
                <a:lnTo>
                  <a:pt x="7475948" y="2060194"/>
                </a:lnTo>
                <a:close/>
                <a:moveTo>
                  <a:pt x="11661460" y="2040103"/>
                </a:moveTo>
                <a:cubicBezTo>
                  <a:pt x="11613462" y="2040103"/>
                  <a:pt x="11573140" y="2051962"/>
                  <a:pt x="11540490" y="2075682"/>
                </a:cubicBezTo>
                <a:cubicBezTo>
                  <a:pt x="11507842" y="2099401"/>
                  <a:pt x="11476170" y="2142794"/>
                  <a:pt x="11445474" y="2205860"/>
                </a:cubicBezTo>
                <a:lnTo>
                  <a:pt x="11445474" y="2060194"/>
                </a:lnTo>
                <a:lnTo>
                  <a:pt x="11126516" y="2060194"/>
                </a:lnTo>
                <a:lnTo>
                  <a:pt x="11126516" y="2949256"/>
                </a:lnTo>
                <a:lnTo>
                  <a:pt x="11468914" y="2949256"/>
                </a:lnTo>
                <a:lnTo>
                  <a:pt x="11468914" y="2651228"/>
                </a:lnTo>
                <a:cubicBezTo>
                  <a:pt x="11468914" y="2508911"/>
                  <a:pt x="11486494" y="2411801"/>
                  <a:pt x="11521654" y="2359897"/>
                </a:cubicBezTo>
                <a:cubicBezTo>
                  <a:pt x="11546210" y="2323062"/>
                  <a:pt x="11580814" y="2304644"/>
                  <a:pt x="11625462" y="2304644"/>
                </a:cubicBezTo>
                <a:cubicBezTo>
                  <a:pt x="11648902" y="2304644"/>
                  <a:pt x="11680714" y="2313016"/>
                  <a:pt x="11720898" y="2329759"/>
                </a:cubicBezTo>
                <a:lnTo>
                  <a:pt x="11826380" y="2086983"/>
                </a:lnTo>
                <a:cubicBezTo>
                  <a:pt x="11766662" y="2055729"/>
                  <a:pt x="11711690" y="2040103"/>
                  <a:pt x="11661460" y="2040103"/>
                </a:cubicBezTo>
                <a:close/>
                <a:moveTo>
                  <a:pt x="10439766" y="2040103"/>
                </a:moveTo>
                <a:cubicBezTo>
                  <a:pt x="10282940" y="2040103"/>
                  <a:pt x="10160018" y="2083076"/>
                  <a:pt x="10070998" y="2169025"/>
                </a:cubicBezTo>
                <a:cubicBezTo>
                  <a:pt x="9981982" y="2254973"/>
                  <a:pt x="9937472" y="2367431"/>
                  <a:pt x="9937472" y="2506400"/>
                </a:cubicBezTo>
                <a:cubicBezTo>
                  <a:pt x="9937472" y="2604068"/>
                  <a:pt x="9959658" y="2689040"/>
                  <a:pt x="10004026" y="2761314"/>
                </a:cubicBezTo>
                <a:cubicBezTo>
                  <a:pt x="10048396" y="2833589"/>
                  <a:pt x="10104346" y="2886330"/>
                  <a:pt x="10171878" y="2919537"/>
                </a:cubicBezTo>
                <a:cubicBezTo>
                  <a:pt x="10239406" y="2952744"/>
                  <a:pt x="10332054" y="2969348"/>
                  <a:pt x="10449814" y="2969348"/>
                </a:cubicBezTo>
                <a:cubicBezTo>
                  <a:pt x="10585434" y="2969348"/>
                  <a:pt x="10689520" y="2949954"/>
                  <a:pt x="10762074" y="2911166"/>
                </a:cubicBezTo>
                <a:cubicBezTo>
                  <a:pt x="10834626" y="2872377"/>
                  <a:pt x="10896578" y="2808335"/>
                  <a:pt x="10947922" y="2719038"/>
                </a:cubicBezTo>
                <a:lnTo>
                  <a:pt x="10612222" y="2688063"/>
                </a:lnTo>
                <a:cubicBezTo>
                  <a:pt x="10591014" y="2714852"/>
                  <a:pt x="10571202" y="2733549"/>
                  <a:pt x="10552784" y="2744152"/>
                </a:cubicBezTo>
                <a:cubicBezTo>
                  <a:pt x="10522646" y="2760896"/>
                  <a:pt x="10490834" y="2769267"/>
                  <a:pt x="10457348" y="2769267"/>
                </a:cubicBezTo>
                <a:cubicBezTo>
                  <a:pt x="10404328" y="2769267"/>
                  <a:pt x="10361354" y="2750013"/>
                  <a:pt x="10328426" y="2711503"/>
                </a:cubicBezTo>
                <a:cubicBezTo>
                  <a:pt x="10304986" y="2684714"/>
                  <a:pt x="10290194" y="2643973"/>
                  <a:pt x="10284056" y="2589278"/>
                </a:cubicBezTo>
                <a:lnTo>
                  <a:pt x="10967178" y="2589278"/>
                </a:lnTo>
                <a:lnTo>
                  <a:pt x="10967178" y="2550769"/>
                </a:lnTo>
                <a:cubicBezTo>
                  <a:pt x="10967178" y="2433567"/>
                  <a:pt x="10947922" y="2338410"/>
                  <a:pt x="10909414" y="2265298"/>
                </a:cubicBezTo>
                <a:cubicBezTo>
                  <a:pt x="10870904" y="2192186"/>
                  <a:pt x="10814814" y="2136376"/>
                  <a:pt x="10741144" y="2097866"/>
                </a:cubicBezTo>
                <a:cubicBezTo>
                  <a:pt x="10667474" y="2059357"/>
                  <a:pt x="10567014" y="2040103"/>
                  <a:pt x="10439766" y="2040103"/>
                </a:cubicBezTo>
                <a:close/>
                <a:moveTo>
                  <a:pt x="8332918" y="2040103"/>
                </a:moveTo>
                <a:cubicBezTo>
                  <a:pt x="8263156" y="2040103"/>
                  <a:pt x="8203998" y="2052799"/>
                  <a:pt x="8155442" y="2078193"/>
                </a:cubicBezTo>
                <a:cubicBezTo>
                  <a:pt x="8106886" y="2103587"/>
                  <a:pt x="8058890" y="2145863"/>
                  <a:pt x="8011450" y="2205023"/>
                </a:cubicBezTo>
                <a:lnTo>
                  <a:pt x="8011450" y="2060194"/>
                </a:lnTo>
                <a:lnTo>
                  <a:pt x="7694168" y="2060194"/>
                </a:lnTo>
                <a:lnTo>
                  <a:pt x="7694168" y="2949256"/>
                </a:lnTo>
                <a:lnTo>
                  <a:pt x="8034890" y="2949256"/>
                </a:lnTo>
                <a:lnTo>
                  <a:pt x="8034890" y="2522306"/>
                </a:lnTo>
                <a:cubicBezTo>
                  <a:pt x="8034890" y="2441380"/>
                  <a:pt x="8047728" y="2385291"/>
                  <a:pt x="8073400" y="2354037"/>
                </a:cubicBezTo>
                <a:cubicBezTo>
                  <a:pt x="8099074" y="2322783"/>
                  <a:pt x="8132560" y="2307156"/>
                  <a:pt x="8173858" y="2307156"/>
                </a:cubicBezTo>
                <a:cubicBezTo>
                  <a:pt x="8211252" y="2307156"/>
                  <a:pt x="8240274" y="2318737"/>
                  <a:pt x="8260924" y="2341898"/>
                </a:cubicBezTo>
                <a:cubicBezTo>
                  <a:pt x="8281574" y="2365059"/>
                  <a:pt x="8291898" y="2404545"/>
                  <a:pt x="8291898" y="2460356"/>
                </a:cubicBezTo>
                <a:lnTo>
                  <a:pt x="8291898" y="2949256"/>
                </a:lnTo>
                <a:lnTo>
                  <a:pt x="8634296" y="2949256"/>
                </a:lnTo>
                <a:lnTo>
                  <a:pt x="8634296" y="2384174"/>
                </a:lnTo>
                <a:cubicBezTo>
                  <a:pt x="8634296" y="2266972"/>
                  <a:pt x="8607646" y="2180326"/>
                  <a:pt x="8554348" y="2124237"/>
                </a:cubicBezTo>
                <a:cubicBezTo>
                  <a:pt x="8501048" y="2068147"/>
                  <a:pt x="8427238" y="2040103"/>
                  <a:pt x="8332918" y="2040103"/>
                </a:cubicBezTo>
                <a:close/>
                <a:moveTo>
                  <a:pt x="5207714" y="2040103"/>
                </a:moveTo>
                <a:cubicBezTo>
                  <a:pt x="5052002" y="2040103"/>
                  <a:pt x="4928382" y="2084053"/>
                  <a:pt x="4836854" y="2171955"/>
                </a:cubicBezTo>
                <a:cubicBezTo>
                  <a:pt x="4745324" y="2259856"/>
                  <a:pt x="4699560" y="2371617"/>
                  <a:pt x="4699560" y="2507237"/>
                </a:cubicBezTo>
                <a:cubicBezTo>
                  <a:pt x="4699560" y="2652902"/>
                  <a:pt x="4753696" y="2770662"/>
                  <a:pt x="4861968" y="2860517"/>
                </a:cubicBezTo>
                <a:cubicBezTo>
                  <a:pt x="4950150" y="2933071"/>
                  <a:pt x="5065678" y="2969348"/>
                  <a:pt x="5208550" y="2969348"/>
                </a:cubicBezTo>
                <a:cubicBezTo>
                  <a:pt x="5368728" y="2969348"/>
                  <a:pt x="5494162" y="2925676"/>
                  <a:pt x="5584854" y="2838333"/>
                </a:cubicBezTo>
                <a:cubicBezTo>
                  <a:pt x="5675546" y="2750989"/>
                  <a:pt x="5720892" y="2638950"/>
                  <a:pt x="5720892" y="2502214"/>
                </a:cubicBezTo>
                <a:cubicBezTo>
                  <a:pt x="5720892" y="2380547"/>
                  <a:pt x="5684336" y="2278134"/>
                  <a:pt x="5611226" y="2194977"/>
                </a:cubicBezTo>
                <a:cubicBezTo>
                  <a:pt x="5520254" y="2091727"/>
                  <a:pt x="5385750" y="2040103"/>
                  <a:pt x="5207714" y="2040103"/>
                </a:cubicBezTo>
                <a:close/>
                <a:moveTo>
                  <a:pt x="4517710" y="2040103"/>
                </a:moveTo>
                <a:cubicBezTo>
                  <a:pt x="4469714" y="2040103"/>
                  <a:pt x="4429390" y="2051962"/>
                  <a:pt x="4396740" y="2075682"/>
                </a:cubicBezTo>
                <a:cubicBezTo>
                  <a:pt x="4364092" y="2099401"/>
                  <a:pt x="4332420" y="2142794"/>
                  <a:pt x="4301724" y="2205860"/>
                </a:cubicBezTo>
                <a:lnTo>
                  <a:pt x="4301724" y="2060194"/>
                </a:lnTo>
                <a:lnTo>
                  <a:pt x="3982766" y="2060194"/>
                </a:lnTo>
                <a:lnTo>
                  <a:pt x="3982766" y="2949256"/>
                </a:lnTo>
                <a:lnTo>
                  <a:pt x="4325164" y="2949256"/>
                </a:lnTo>
                <a:lnTo>
                  <a:pt x="4325164" y="2651228"/>
                </a:lnTo>
                <a:cubicBezTo>
                  <a:pt x="4325164" y="2508911"/>
                  <a:pt x="4342744" y="2411801"/>
                  <a:pt x="4377906" y="2359897"/>
                </a:cubicBezTo>
                <a:cubicBezTo>
                  <a:pt x="4402462" y="2323062"/>
                  <a:pt x="4437064" y="2304644"/>
                  <a:pt x="4481712" y="2304644"/>
                </a:cubicBezTo>
                <a:cubicBezTo>
                  <a:pt x="4505154" y="2304644"/>
                  <a:pt x="4536966" y="2313016"/>
                  <a:pt x="4577150" y="2329759"/>
                </a:cubicBezTo>
                <a:lnTo>
                  <a:pt x="4682630" y="2086983"/>
                </a:lnTo>
                <a:cubicBezTo>
                  <a:pt x="4622914" y="2055729"/>
                  <a:pt x="4567940" y="2040103"/>
                  <a:pt x="4517710" y="2040103"/>
                </a:cubicBezTo>
                <a:close/>
                <a:moveTo>
                  <a:pt x="2579038" y="2040103"/>
                </a:moveTo>
                <a:cubicBezTo>
                  <a:pt x="2478579" y="2040103"/>
                  <a:pt x="2398491" y="2050556"/>
                  <a:pt x="2338774" y="2071463"/>
                </a:cubicBezTo>
                <a:cubicBezTo>
                  <a:pt x="2279056" y="2092370"/>
                  <a:pt x="2232176" y="2124010"/>
                  <a:pt x="2198131" y="2166382"/>
                </a:cubicBezTo>
                <a:cubicBezTo>
                  <a:pt x="2164087" y="2208755"/>
                  <a:pt x="2147064" y="2259216"/>
                  <a:pt x="2147064" y="2317764"/>
                </a:cubicBezTo>
                <a:cubicBezTo>
                  <a:pt x="2147064" y="2371290"/>
                  <a:pt x="2162831" y="2418960"/>
                  <a:pt x="2194364" y="2460774"/>
                </a:cubicBezTo>
                <a:cubicBezTo>
                  <a:pt x="2225897" y="2502589"/>
                  <a:pt x="2264685" y="2532277"/>
                  <a:pt x="2310729" y="2549840"/>
                </a:cubicBezTo>
                <a:cubicBezTo>
                  <a:pt x="2356772" y="2567403"/>
                  <a:pt x="2438954" y="2586496"/>
                  <a:pt x="2557272" y="2607120"/>
                </a:cubicBezTo>
                <a:cubicBezTo>
                  <a:pt x="2636523" y="2621055"/>
                  <a:pt x="2685357" y="2632758"/>
                  <a:pt x="2703774" y="2642228"/>
                </a:cubicBezTo>
                <a:cubicBezTo>
                  <a:pt x="2729448" y="2655606"/>
                  <a:pt x="2742284" y="2674555"/>
                  <a:pt x="2742284" y="2699077"/>
                </a:cubicBezTo>
                <a:cubicBezTo>
                  <a:pt x="2742284" y="2720808"/>
                  <a:pt x="2732517" y="2738916"/>
                  <a:pt x="2712984" y="2753400"/>
                </a:cubicBezTo>
                <a:cubicBezTo>
                  <a:pt x="2687868" y="2772908"/>
                  <a:pt x="2652429" y="2782662"/>
                  <a:pt x="2606664" y="2782662"/>
                </a:cubicBezTo>
                <a:cubicBezTo>
                  <a:pt x="2564806" y="2782662"/>
                  <a:pt x="2531320" y="2774011"/>
                  <a:pt x="2506205" y="2756710"/>
                </a:cubicBezTo>
                <a:cubicBezTo>
                  <a:pt x="2481091" y="2739409"/>
                  <a:pt x="2461557" y="2710666"/>
                  <a:pt x="2447604" y="2670483"/>
                </a:cubicBezTo>
                <a:lnTo>
                  <a:pt x="2109392" y="2702295"/>
                </a:lnTo>
                <a:cubicBezTo>
                  <a:pt x="2128926" y="2787685"/>
                  <a:pt x="2173156" y="2853541"/>
                  <a:pt x="2242082" y="2899864"/>
                </a:cubicBezTo>
                <a:cubicBezTo>
                  <a:pt x="2311008" y="2946187"/>
                  <a:pt x="2426675" y="2969348"/>
                  <a:pt x="2589084" y="2969348"/>
                </a:cubicBezTo>
                <a:cubicBezTo>
                  <a:pt x="2704054" y="2969348"/>
                  <a:pt x="2794886" y="2954992"/>
                  <a:pt x="2861579" y="2926280"/>
                </a:cubicBezTo>
                <a:cubicBezTo>
                  <a:pt x="2928272" y="2897568"/>
                  <a:pt x="2977107" y="2858959"/>
                  <a:pt x="3008082" y="2810452"/>
                </a:cubicBezTo>
                <a:cubicBezTo>
                  <a:pt x="3039056" y="2761944"/>
                  <a:pt x="3054544" y="2712044"/>
                  <a:pt x="3054544" y="2660751"/>
                </a:cubicBezTo>
                <a:cubicBezTo>
                  <a:pt x="3054544" y="2610015"/>
                  <a:pt x="3039894" y="2563462"/>
                  <a:pt x="3010593" y="2521089"/>
                </a:cubicBezTo>
                <a:cubicBezTo>
                  <a:pt x="2981292" y="2478717"/>
                  <a:pt x="2939016" y="2446100"/>
                  <a:pt x="2883764" y="2423240"/>
                </a:cubicBezTo>
                <a:cubicBezTo>
                  <a:pt x="2828511" y="2400379"/>
                  <a:pt x="2744237" y="2382539"/>
                  <a:pt x="2630942" y="2369720"/>
                </a:cubicBezTo>
                <a:cubicBezTo>
                  <a:pt x="2556156" y="2360799"/>
                  <a:pt x="2507601" y="2350767"/>
                  <a:pt x="2485276" y="2339622"/>
                </a:cubicBezTo>
                <a:cubicBezTo>
                  <a:pt x="2462952" y="2328477"/>
                  <a:pt x="2451790" y="2312039"/>
                  <a:pt x="2451790" y="2290308"/>
                </a:cubicBezTo>
                <a:cubicBezTo>
                  <a:pt x="2451790" y="2270801"/>
                  <a:pt x="2460580" y="2254221"/>
                  <a:pt x="2478160" y="2240569"/>
                </a:cubicBezTo>
                <a:cubicBezTo>
                  <a:pt x="2495741" y="2226917"/>
                  <a:pt x="2523786" y="2220091"/>
                  <a:pt x="2562295" y="2220091"/>
                </a:cubicBezTo>
                <a:cubicBezTo>
                  <a:pt x="2600246" y="2220091"/>
                  <a:pt x="2632616" y="2229021"/>
                  <a:pt x="2659405" y="2246881"/>
                </a:cubicBezTo>
                <a:cubicBezTo>
                  <a:pt x="2678939" y="2260275"/>
                  <a:pt x="2692892" y="2281204"/>
                  <a:pt x="2701263" y="2309667"/>
                </a:cubicBezTo>
                <a:lnTo>
                  <a:pt x="3024406" y="2277855"/>
                </a:lnTo>
                <a:cubicBezTo>
                  <a:pt x="3002082" y="2219812"/>
                  <a:pt x="2974037" y="2173769"/>
                  <a:pt x="2940272" y="2139724"/>
                </a:cubicBezTo>
                <a:cubicBezTo>
                  <a:pt x="2906506" y="2105680"/>
                  <a:pt x="2864369" y="2080565"/>
                  <a:pt x="2813861" y="2064380"/>
                </a:cubicBezTo>
                <a:cubicBezTo>
                  <a:pt x="2763352" y="2048195"/>
                  <a:pt x="2685078" y="2040103"/>
                  <a:pt x="2579038" y="2040103"/>
                </a:cubicBezTo>
                <a:close/>
                <a:moveTo>
                  <a:pt x="1399156" y="2040103"/>
                </a:moveTo>
                <a:lnTo>
                  <a:pt x="1534619" y="2481285"/>
                </a:lnTo>
                <a:lnTo>
                  <a:pt x="1265107" y="2481285"/>
                </a:lnTo>
                <a:close/>
                <a:moveTo>
                  <a:pt x="8837168" y="1721982"/>
                </a:moveTo>
                <a:lnTo>
                  <a:pt x="8837168" y="2949256"/>
                </a:lnTo>
                <a:lnTo>
                  <a:pt x="9185426" y="2949256"/>
                </a:lnTo>
                <a:lnTo>
                  <a:pt x="9185426" y="2718201"/>
                </a:lnTo>
                <a:lnTo>
                  <a:pt x="9313786" y="2592862"/>
                </a:lnTo>
                <a:lnTo>
                  <a:pt x="9493852" y="2949256"/>
                </a:lnTo>
                <a:lnTo>
                  <a:pt x="9877754" y="2949256"/>
                </a:lnTo>
                <a:lnTo>
                  <a:pt x="9540394" y="2371630"/>
                </a:lnTo>
                <a:lnTo>
                  <a:pt x="9859338" y="2060194"/>
                </a:lnTo>
                <a:lnTo>
                  <a:pt x="9439922" y="2060194"/>
                </a:lnTo>
                <a:lnTo>
                  <a:pt x="9185426" y="2355476"/>
                </a:lnTo>
                <a:lnTo>
                  <a:pt x="9185426" y="1721982"/>
                </a:lnTo>
                <a:close/>
                <a:moveTo>
                  <a:pt x="7135226" y="1721982"/>
                </a:moveTo>
                <a:lnTo>
                  <a:pt x="7135226" y="1953875"/>
                </a:lnTo>
                <a:lnTo>
                  <a:pt x="7475948" y="1953875"/>
                </a:lnTo>
                <a:lnTo>
                  <a:pt x="7475948" y="1721982"/>
                </a:lnTo>
                <a:close/>
                <a:moveTo>
                  <a:pt x="5820794" y="1721982"/>
                </a:moveTo>
                <a:lnTo>
                  <a:pt x="5820794" y="2025034"/>
                </a:lnTo>
                <a:lnTo>
                  <a:pt x="6207560" y="2025034"/>
                </a:lnTo>
                <a:lnTo>
                  <a:pt x="6207560" y="2949256"/>
                </a:lnTo>
                <a:lnTo>
                  <a:pt x="6586794" y="2949256"/>
                </a:lnTo>
                <a:lnTo>
                  <a:pt x="6586794" y="2025034"/>
                </a:lnTo>
                <a:lnTo>
                  <a:pt x="6973560" y="2025034"/>
                </a:lnTo>
                <a:lnTo>
                  <a:pt x="6973560" y="1721982"/>
                </a:lnTo>
                <a:close/>
                <a:moveTo>
                  <a:pt x="3628462" y="1721982"/>
                </a:moveTo>
                <a:lnTo>
                  <a:pt x="3286902" y="1896948"/>
                </a:lnTo>
                <a:lnTo>
                  <a:pt x="3286902" y="2060194"/>
                </a:lnTo>
                <a:lnTo>
                  <a:pt x="3161328" y="2060194"/>
                </a:lnTo>
                <a:lnTo>
                  <a:pt x="3161328" y="2309667"/>
                </a:lnTo>
                <a:lnTo>
                  <a:pt x="3286902" y="2309667"/>
                </a:lnTo>
                <a:lnTo>
                  <a:pt x="3286902" y="2622372"/>
                </a:lnTo>
                <a:cubicBezTo>
                  <a:pt x="3286902" y="2721584"/>
                  <a:pt x="3296529" y="2793346"/>
                  <a:pt x="3315784" y="2837659"/>
                </a:cubicBezTo>
                <a:cubicBezTo>
                  <a:pt x="3335038" y="2881972"/>
                  <a:pt x="3364758" y="2914998"/>
                  <a:pt x="3404941" y="2936738"/>
                </a:cubicBezTo>
                <a:cubicBezTo>
                  <a:pt x="3445125" y="2958478"/>
                  <a:pt x="3507633" y="2969348"/>
                  <a:pt x="3592465" y="2969348"/>
                </a:cubicBezTo>
                <a:cubicBezTo>
                  <a:pt x="3665576" y="2969348"/>
                  <a:pt x="3744269" y="2960139"/>
                  <a:pt x="3828543" y="2941722"/>
                </a:cubicBezTo>
                <a:lnTo>
                  <a:pt x="3803428" y="2706520"/>
                </a:lnTo>
                <a:cubicBezTo>
                  <a:pt x="3758222" y="2721004"/>
                  <a:pt x="3723061" y="2728246"/>
                  <a:pt x="3697946" y="2728246"/>
                </a:cubicBezTo>
                <a:cubicBezTo>
                  <a:pt x="3670041" y="2728246"/>
                  <a:pt x="3650507" y="2718776"/>
                  <a:pt x="3639345" y="2699835"/>
                </a:cubicBezTo>
                <a:cubicBezTo>
                  <a:pt x="3632090" y="2687583"/>
                  <a:pt x="3628462" y="2662521"/>
                  <a:pt x="3628462" y="2624648"/>
                </a:cubicBezTo>
                <a:lnTo>
                  <a:pt x="3628462" y="2309667"/>
                </a:lnTo>
                <a:lnTo>
                  <a:pt x="3815986" y="2309667"/>
                </a:lnTo>
                <a:lnTo>
                  <a:pt x="3815986" y="2060194"/>
                </a:lnTo>
                <a:lnTo>
                  <a:pt x="3628462" y="2060194"/>
                </a:lnTo>
                <a:close/>
                <a:moveTo>
                  <a:pt x="1196983" y="1721982"/>
                </a:moveTo>
                <a:lnTo>
                  <a:pt x="735709" y="2949256"/>
                </a:lnTo>
                <a:lnTo>
                  <a:pt x="1122920" y="2949256"/>
                </a:lnTo>
                <a:lnTo>
                  <a:pt x="1182738" y="2746664"/>
                </a:lnTo>
                <a:lnTo>
                  <a:pt x="1613286" y="2746664"/>
                </a:lnTo>
                <a:lnTo>
                  <a:pt x="1674686" y="2949256"/>
                </a:lnTo>
                <a:lnTo>
                  <a:pt x="2071813" y="2949256"/>
                </a:lnTo>
                <a:lnTo>
                  <a:pt x="1610644" y="1721982"/>
                </a:lnTo>
                <a:close/>
                <a:moveTo>
                  <a:pt x="0" y="0"/>
                </a:moveTo>
                <a:lnTo>
                  <a:pt x="12250234" y="0"/>
                </a:lnTo>
                <a:lnTo>
                  <a:pt x="122502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0175" y="0"/>
            <a:ext cx="12222181" cy="6858000"/>
          </a:xfrm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143" y="3918132"/>
            <a:ext cx="2804009" cy="27757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" r="73307"/>
          <a:stretch/>
        </p:blipFill>
        <p:spPr>
          <a:xfrm>
            <a:off x="326253" y="2517168"/>
            <a:ext cx="2787396" cy="2779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6" t="-723" r="48791" b="527"/>
          <a:stretch/>
        </p:blipFill>
        <p:spPr>
          <a:xfrm>
            <a:off x="3115728" y="2497957"/>
            <a:ext cx="2787395" cy="27935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7" t="-531" r="-122" b="333"/>
          <a:stretch/>
        </p:blipFill>
        <p:spPr>
          <a:xfrm>
            <a:off x="9210228" y="3913333"/>
            <a:ext cx="2786327" cy="2793555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77146F26-42DF-01E9-7161-B6F865EF45F1}"/>
              </a:ext>
            </a:extLst>
          </p:cNvPr>
          <p:cNvSpPr txBox="1"/>
          <p:nvPr/>
        </p:nvSpPr>
        <p:spPr>
          <a:xfrm>
            <a:off x="835894" y="363280"/>
            <a:ext cx="10522411" cy="21397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"/>
              </a:rPr>
              <a:t>AstroTinker Bot repairs problems on the space station when they arise. </a:t>
            </a:r>
          </a:p>
          <a:p>
            <a:pPr marL="342900" indent="-342900" algn="just">
              <a:buFont typeface="Wingdings" panose="05000000000000000000" pitchFamily="2" charset="2"/>
              <a:buChar char="q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"/>
              </a:rPr>
              <a:t>A central hub sends wireless alerts to robots to locate faulty or missing components. </a:t>
            </a:r>
          </a:p>
          <a:p>
            <a:pPr marL="342900" indent="-342900" algn="just">
              <a:buFont typeface="Wingdings" panose="05000000000000000000" pitchFamily="2" charset="2"/>
              <a:buChar char="q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"/>
              </a:rPr>
              <a:t>For repairs, it heads to the electronics warehouse.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E674A-FB4E-1325-2725-2C70E7872242}"/>
              </a:ext>
            </a:extLst>
          </p:cNvPr>
          <p:cNvSpPr/>
          <p:nvPr/>
        </p:nvSpPr>
        <p:spPr>
          <a:xfrm>
            <a:off x="12192000" y="0"/>
            <a:ext cx="12192000" cy="685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lue background with a black background&#10;&#10;Description automatically generated">
            <a:extLst>
              <a:ext uri="{FF2B5EF4-FFF2-40B4-BE49-F238E27FC236}">
                <a16:creationId xmlns:a16="http://schemas.microsoft.com/office/drawing/2014/main" id="{10C5633E-6DEF-4A4F-47A2-AF1D893E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970" y="-57508"/>
            <a:ext cx="12423464" cy="6973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 descr="A silhouette of a person&amp;#39;s head and a plane flying&#10;&#10;Description automatically generated">
            <a:extLst>
              <a:ext uri="{FF2B5EF4-FFF2-40B4-BE49-F238E27FC236}">
                <a16:creationId xmlns:a16="http://schemas.microsoft.com/office/drawing/2014/main" id="{25FA15DE-C034-35F3-D508-AB37D6C0C5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27" r="50289"/>
          <a:stretch>
            <a:fillRect/>
          </a:stretch>
        </p:blipFill>
        <p:spPr>
          <a:xfrm>
            <a:off x="17449801" y="3824657"/>
            <a:ext cx="1804934" cy="1920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 descr="A blue square with 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81BB440-D224-AD1C-4B8F-68ADF3111B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409" t="1127"/>
          <a:stretch>
            <a:fillRect/>
          </a:stretch>
        </p:blipFill>
        <p:spPr>
          <a:xfrm>
            <a:off x="22755046" y="3867346"/>
            <a:ext cx="1811033" cy="185647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1" name="Diagram 10">
            <a:extLst>
              <a:ext uri="{FF2B5EF4-FFF2-40B4-BE49-F238E27FC236}">
                <a16:creationId xmlns:a16="http://schemas.microsoft.com/office/drawing/2014/main" id="{35C1BD10-3B4F-F82F-3B8C-AB8DFD746E54}"/>
              </a:ext>
            </a:extLst>
          </p:cNvPr>
          <p:cNvGrpSpPr/>
          <p:nvPr/>
        </p:nvGrpSpPr>
        <p:grpSpPr>
          <a:xfrm>
            <a:off x="16634802" y="819451"/>
            <a:ext cx="8767370" cy="2549393"/>
            <a:chOff x="16634802" y="819451"/>
            <a:chExt cx="7344012" cy="27794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CE6107-378D-1F3F-6576-5CCE98D0F6B6}"/>
                </a:ext>
              </a:extLst>
            </p:cNvPr>
            <p:cNvSpPr/>
            <p:nvPr/>
          </p:nvSpPr>
          <p:spPr>
            <a:xfrm>
              <a:off x="16634802" y="1363473"/>
              <a:ext cx="7344012" cy="781199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1" cap="flat">
              <a:solidFill>
                <a:srgbClr val="5B9BD5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C203F52-F0B5-A3DB-442D-24CA46C1A090}"/>
                </a:ext>
              </a:extLst>
            </p:cNvPr>
            <p:cNvSpPr/>
            <p:nvPr/>
          </p:nvSpPr>
          <p:spPr>
            <a:xfrm>
              <a:off x="17001997" y="819451"/>
              <a:ext cx="5673806" cy="122976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73807"/>
                <a:gd name="f7" fmla="val 1229765"/>
                <a:gd name="f8" fmla="val 204965"/>
                <a:gd name="f9" fmla="val 91766"/>
                <a:gd name="f10" fmla="val 5468842"/>
                <a:gd name="f11" fmla="val 5582041"/>
                <a:gd name="f12" fmla="val 1024800"/>
                <a:gd name="f13" fmla="val 1137999"/>
                <a:gd name="f14" fmla="+- 0 0 -90"/>
                <a:gd name="f15" fmla="*/ f3 1 5673807"/>
                <a:gd name="f16" fmla="*/ f4 1 1229765"/>
                <a:gd name="f17" fmla="+- f7 0 f5"/>
                <a:gd name="f18" fmla="+- f6 0 f5"/>
                <a:gd name="f19" fmla="*/ f14 f0 1"/>
                <a:gd name="f20" fmla="*/ f18 1 5673807"/>
                <a:gd name="f21" fmla="*/ f17 1 1229765"/>
                <a:gd name="f22" fmla="*/ 0 f18 1"/>
                <a:gd name="f23" fmla="*/ 204965 f17 1"/>
                <a:gd name="f24" fmla="*/ 204965 f18 1"/>
                <a:gd name="f25" fmla="*/ 0 f17 1"/>
                <a:gd name="f26" fmla="*/ 5468842 f18 1"/>
                <a:gd name="f27" fmla="*/ 5673807 f18 1"/>
                <a:gd name="f28" fmla="*/ 1024800 f17 1"/>
                <a:gd name="f29" fmla="*/ 1229765 f17 1"/>
                <a:gd name="f30" fmla="*/ f19 1 f2"/>
                <a:gd name="f31" fmla="*/ f22 1 5673807"/>
                <a:gd name="f32" fmla="*/ f23 1 1229765"/>
                <a:gd name="f33" fmla="*/ f24 1 5673807"/>
                <a:gd name="f34" fmla="*/ f25 1 1229765"/>
                <a:gd name="f35" fmla="*/ f26 1 5673807"/>
                <a:gd name="f36" fmla="*/ f27 1 5673807"/>
                <a:gd name="f37" fmla="*/ f28 1 1229765"/>
                <a:gd name="f38" fmla="*/ f29 1 1229765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5673807" h="122976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5B9BD5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54340" tIns="60030" rIns="254340" bIns="60030" anchor="ctr" anchorCtr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66803">
                <a:lnSpc>
                  <a:spcPct val="90000"/>
                </a:lnSpc>
                <a:spcAft>
                  <a:spcPts val="10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mbria Math"/>
                  <a:ea typeface="Cambria Math"/>
                  <a:cs typeface=""/>
                </a:rPr>
                <a:t>Uses </a:t>
              </a:r>
              <a:r>
                <a:rPr lang="en-US" sz="2400" dirty="0">
                  <a:solidFill>
                    <a:srgbClr val="FFFFFF"/>
                  </a:solidFill>
                  <a:latin typeface="Cambria Math"/>
                  <a:ea typeface="Cambria Math"/>
                  <a:cs typeface=""/>
                </a:rPr>
                <a:t>the combination of lidar</a:t>
              </a:r>
              <a:r>
                <a:rPr lang="en-US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mbria Math"/>
                  <a:ea typeface="Cambria Math"/>
                  <a:cs typeface=""/>
                </a:rPr>
                <a:t>, radar, and camera sensors to create a detailed map of its environment.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38CB92-DBCC-AA8B-024A-E12DBEB4C178}"/>
                </a:ext>
              </a:extLst>
            </p:cNvPr>
            <p:cNvSpPr/>
            <p:nvPr/>
          </p:nvSpPr>
          <p:spPr>
            <a:xfrm>
              <a:off x="16634802" y="2817680"/>
              <a:ext cx="7344012" cy="781199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1" cap="flat">
              <a:solidFill>
                <a:srgbClr val="5B9BD5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6615293-488C-0B85-2C03-2CBEFC795D19}"/>
                </a:ext>
              </a:extLst>
            </p:cNvPr>
            <p:cNvSpPr/>
            <p:nvPr/>
          </p:nvSpPr>
          <p:spPr>
            <a:xfrm>
              <a:off x="17001997" y="2540251"/>
              <a:ext cx="5632118" cy="95335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32115"/>
                <a:gd name="f7" fmla="val 953353"/>
                <a:gd name="f8" fmla="val 158895"/>
                <a:gd name="f9" fmla="val 71140"/>
                <a:gd name="f10" fmla="val 5473220"/>
                <a:gd name="f11" fmla="val 5560975"/>
                <a:gd name="f12" fmla="val 794458"/>
                <a:gd name="f13" fmla="val 882213"/>
                <a:gd name="f14" fmla="+- 0 0 -90"/>
                <a:gd name="f15" fmla="*/ f3 1 5632115"/>
                <a:gd name="f16" fmla="*/ f4 1 953353"/>
                <a:gd name="f17" fmla="+- f7 0 f5"/>
                <a:gd name="f18" fmla="+- f6 0 f5"/>
                <a:gd name="f19" fmla="*/ f14 f0 1"/>
                <a:gd name="f20" fmla="*/ f18 1 5632115"/>
                <a:gd name="f21" fmla="*/ f17 1 953353"/>
                <a:gd name="f22" fmla="*/ 0 f18 1"/>
                <a:gd name="f23" fmla="*/ 158895 f17 1"/>
                <a:gd name="f24" fmla="*/ 158895 f18 1"/>
                <a:gd name="f25" fmla="*/ 0 f17 1"/>
                <a:gd name="f26" fmla="*/ 5473220 f18 1"/>
                <a:gd name="f27" fmla="*/ 5632115 f18 1"/>
                <a:gd name="f28" fmla="*/ 794458 f17 1"/>
                <a:gd name="f29" fmla="*/ 953353 f17 1"/>
                <a:gd name="f30" fmla="*/ f19 1 f2"/>
                <a:gd name="f31" fmla="*/ f22 1 5632115"/>
                <a:gd name="f32" fmla="*/ f23 1 953353"/>
                <a:gd name="f33" fmla="*/ f24 1 5632115"/>
                <a:gd name="f34" fmla="*/ f25 1 953353"/>
                <a:gd name="f35" fmla="*/ f26 1 5632115"/>
                <a:gd name="f36" fmla="*/ f27 1 5632115"/>
                <a:gd name="f37" fmla="*/ f28 1 953353"/>
                <a:gd name="f38" fmla="*/ f29 1 953353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5632115" h="95335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5B9BD5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0852" tIns="46542" rIns="240852" bIns="46542" anchor="ctr" anchorCtr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680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Cambria Math" pitchFamily="18"/>
                  <a:ea typeface="Cambria Math" pitchFamily="18"/>
                  <a:cs typeface=""/>
                </a:rPr>
                <a:t>Uses the map to plan its movements and avoid obstacles.</a:t>
              </a:r>
              <a:endPara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50205620-05F3-5039-96F9-2C7C238D7933}"/>
              </a:ext>
            </a:extLst>
          </p:cNvPr>
          <p:cNvSpPr txBox="1"/>
          <p:nvPr/>
        </p:nvSpPr>
        <p:spPr>
          <a:xfrm>
            <a:off x="17449801" y="5816739"/>
            <a:ext cx="180493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mbria Math" pitchFamily="18"/>
                <a:ea typeface="Cambria Math" pitchFamily="18"/>
                <a:cs typeface=""/>
              </a:rPr>
              <a:t>Lidar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46A95984-2397-DF85-F597-EDD8AD9D2D35}"/>
              </a:ext>
            </a:extLst>
          </p:cNvPr>
          <p:cNvSpPr txBox="1"/>
          <p:nvPr/>
        </p:nvSpPr>
        <p:spPr>
          <a:xfrm>
            <a:off x="22755046" y="5723825"/>
            <a:ext cx="180493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mbria Math" pitchFamily="18"/>
                <a:ea typeface="Cambria Math" pitchFamily="18"/>
                <a:cs typeface=""/>
              </a:rPr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370858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background with a black background&#10;&#10;Description automatically generated">
            <a:extLst>
              <a:ext uri="{FF2B5EF4-FFF2-40B4-BE49-F238E27FC236}">
                <a16:creationId xmlns:a16="http://schemas.microsoft.com/office/drawing/2014/main" id="{12EDCF55-811A-1555-F734-9D5ACD4E5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0" t="28487" r="34108" b="-297"/>
          <a:stretch/>
        </p:blipFill>
        <p:spPr>
          <a:xfrm>
            <a:off x="21" y="-14365"/>
            <a:ext cx="8514093" cy="6878649"/>
          </a:xfrm>
          <a:prstGeom prst="rect">
            <a:avLst/>
          </a:prstGeom>
          <a:noFill/>
        </p:spPr>
      </p:pic>
      <p:pic>
        <p:nvPicPr>
          <p:cNvPr id="11" name="Picture 10" descr="A robot arm with blue lights&#10;&#10;Description automatically generated">
            <a:extLst>
              <a:ext uri="{FF2B5EF4-FFF2-40B4-BE49-F238E27FC236}">
                <a16:creationId xmlns:a16="http://schemas.microsoft.com/office/drawing/2014/main" id="{D7BE5AB5-89BF-F17A-FD82-67D58CA38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7" r="6527"/>
          <a:stretch/>
        </p:blipFill>
        <p:spPr>
          <a:xfrm>
            <a:off x="6312261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91396" y="2286928"/>
            <a:ext cx="4902680" cy="2900518"/>
          </a:xfrm>
        </p:spPr>
        <p:txBody>
          <a:bodyPr vert="horz" wrap="square" lIns="91440" tIns="45720" rIns="91440" bIns="45720" rtlCol="0" anchor="ctr" anchorCtr="0" compatLnSpc="1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Cambria"/>
                <a:ea typeface="Cambria"/>
                <a:cs typeface="+mj-cs"/>
              </a:rPr>
              <a:t>How does AstroTinker Bot work?</a:t>
            </a:r>
            <a:endParaRPr lang="en-US" sz="4000" dirty="0">
              <a:solidFill>
                <a:srgbClr val="FFFFFF"/>
              </a:solidFill>
              <a:latin typeface="Cambria"/>
              <a:ea typeface="Cambri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171661-661E-A647-E09D-509A17CBB97A}"/>
              </a:ext>
            </a:extLst>
          </p:cNvPr>
          <p:cNvSpPr/>
          <p:nvPr/>
        </p:nvSpPr>
        <p:spPr>
          <a:xfrm>
            <a:off x="-536223" y="-112889"/>
            <a:ext cx="12810226" cy="7648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5C5CE-843C-177A-10BE-D5C2998F0E1F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A blue background with a black background&#10;&#10;Description automatically generated">
            <a:extLst>
              <a:ext uri="{FF2B5EF4-FFF2-40B4-BE49-F238E27FC236}">
                <a16:creationId xmlns:a16="http://schemas.microsoft.com/office/drawing/2014/main" id="{35616F4A-62AC-EF26-7D56-932DFF1DE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" y="-57509"/>
            <a:ext cx="12423464" cy="6973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88D140-735F-B3D7-D3EC-1F13CC568B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27" r="50289"/>
          <a:stretch>
            <a:fillRect/>
          </a:stretch>
        </p:blipFill>
        <p:spPr>
          <a:xfrm>
            <a:off x="2497348" y="3752770"/>
            <a:ext cx="1804934" cy="19201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86443-280B-5CC5-1DAD-D33B9FFF8B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409" t="1127"/>
          <a:stretch>
            <a:fillRect/>
          </a:stretch>
        </p:blipFill>
        <p:spPr>
          <a:xfrm>
            <a:off x="7802593" y="3795459"/>
            <a:ext cx="1811033" cy="185647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1" name="Diagram 10">
            <a:extLst>
              <a:ext uri="{FF2B5EF4-FFF2-40B4-BE49-F238E27FC236}">
                <a16:creationId xmlns:a16="http://schemas.microsoft.com/office/drawing/2014/main" id="{1C36B7ED-40CE-BC9B-2A79-C3CD2355A230}"/>
              </a:ext>
            </a:extLst>
          </p:cNvPr>
          <p:cNvGrpSpPr/>
          <p:nvPr/>
        </p:nvGrpSpPr>
        <p:grpSpPr>
          <a:xfrm>
            <a:off x="1711104" y="733186"/>
            <a:ext cx="8767370" cy="2549391"/>
            <a:chOff x="632801" y="2084658"/>
            <a:chExt cx="7344012" cy="277942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961D4BF-0AFA-C1B9-7818-C3F1BEE42424}"/>
                </a:ext>
              </a:extLst>
            </p:cNvPr>
            <p:cNvSpPr/>
            <p:nvPr/>
          </p:nvSpPr>
          <p:spPr>
            <a:xfrm>
              <a:off x="632801" y="2628680"/>
              <a:ext cx="7344012" cy="781199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1" cap="flat">
              <a:solidFill>
                <a:srgbClr val="5B9BD5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9021FEC2-7441-AE51-3667-8231A61E6CB9}"/>
                </a:ext>
              </a:extLst>
            </p:cNvPr>
            <p:cNvSpPr/>
            <p:nvPr/>
          </p:nvSpPr>
          <p:spPr>
            <a:xfrm>
              <a:off x="999996" y="2084658"/>
              <a:ext cx="5673806" cy="122976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73807"/>
                <a:gd name="f7" fmla="val 1229765"/>
                <a:gd name="f8" fmla="val 204965"/>
                <a:gd name="f9" fmla="val 91766"/>
                <a:gd name="f10" fmla="val 5468842"/>
                <a:gd name="f11" fmla="val 5582041"/>
                <a:gd name="f12" fmla="val 1024800"/>
                <a:gd name="f13" fmla="val 1137999"/>
                <a:gd name="f14" fmla="+- 0 0 -90"/>
                <a:gd name="f15" fmla="*/ f3 1 5673807"/>
                <a:gd name="f16" fmla="*/ f4 1 1229765"/>
                <a:gd name="f17" fmla="+- f7 0 f5"/>
                <a:gd name="f18" fmla="+- f6 0 f5"/>
                <a:gd name="f19" fmla="*/ f14 f0 1"/>
                <a:gd name="f20" fmla="*/ f18 1 5673807"/>
                <a:gd name="f21" fmla="*/ f17 1 1229765"/>
                <a:gd name="f22" fmla="*/ 0 f18 1"/>
                <a:gd name="f23" fmla="*/ 204965 f17 1"/>
                <a:gd name="f24" fmla="*/ 204965 f18 1"/>
                <a:gd name="f25" fmla="*/ 0 f17 1"/>
                <a:gd name="f26" fmla="*/ 5468842 f18 1"/>
                <a:gd name="f27" fmla="*/ 5673807 f18 1"/>
                <a:gd name="f28" fmla="*/ 1024800 f17 1"/>
                <a:gd name="f29" fmla="*/ 1229765 f17 1"/>
                <a:gd name="f30" fmla="*/ f19 1 f2"/>
                <a:gd name="f31" fmla="*/ f22 1 5673807"/>
                <a:gd name="f32" fmla="*/ f23 1 1229765"/>
                <a:gd name="f33" fmla="*/ f24 1 5673807"/>
                <a:gd name="f34" fmla="*/ f25 1 1229765"/>
                <a:gd name="f35" fmla="*/ f26 1 5673807"/>
                <a:gd name="f36" fmla="*/ f27 1 5673807"/>
                <a:gd name="f37" fmla="*/ f28 1 1229765"/>
                <a:gd name="f38" fmla="*/ f29 1 1229765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5673807" h="122976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chemeClr val="accent1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54340" tIns="60030" rIns="254340" bIns="60030" anchor="ctr" anchorCtr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66803">
                <a:lnSpc>
                  <a:spcPct val="90000"/>
                </a:lnSpc>
                <a:spcAft>
                  <a:spcPts val="10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mbria Math"/>
                  <a:ea typeface="Cambria Math"/>
                  <a:cs typeface=""/>
                </a:rPr>
                <a:t>Uses </a:t>
              </a:r>
              <a:r>
                <a:rPr lang="en-US" sz="2400" dirty="0">
                  <a:solidFill>
                    <a:srgbClr val="FFFFFF"/>
                  </a:solidFill>
                  <a:latin typeface="Cambria Math"/>
                  <a:ea typeface="Cambria Math"/>
                  <a:cs typeface=""/>
                </a:rPr>
                <a:t>the combination of lidar</a:t>
              </a:r>
              <a:r>
                <a:rPr lang="en-US" sz="2400" b="0" i="0" u="none" strike="noStrike" kern="1200" cap="none" spc="0" baseline="0" dirty="0">
                  <a:solidFill>
                    <a:srgbClr val="FFFFFF"/>
                  </a:solidFill>
                  <a:uFillTx/>
                  <a:latin typeface="Cambria Math"/>
                  <a:ea typeface="Cambria Math"/>
                  <a:cs typeface=""/>
                </a:rPr>
                <a:t>, radar, and camera sensors to create a detailed map of its environment.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A1D7BA-5479-6F03-FF8C-95714351F418}"/>
                </a:ext>
              </a:extLst>
            </p:cNvPr>
            <p:cNvSpPr/>
            <p:nvPr/>
          </p:nvSpPr>
          <p:spPr>
            <a:xfrm>
              <a:off x="632801" y="4082887"/>
              <a:ext cx="7344012" cy="781199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1" cap="flat">
              <a:solidFill>
                <a:srgbClr val="5B9BD5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3E9975CF-1A0F-2E39-300B-55D285443F37}"/>
                </a:ext>
              </a:extLst>
            </p:cNvPr>
            <p:cNvSpPr/>
            <p:nvPr/>
          </p:nvSpPr>
          <p:spPr>
            <a:xfrm>
              <a:off x="999996" y="3805458"/>
              <a:ext cx="5632118" cy="95335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32115"/>
                <a:gd name="f7" fmla="val 953353"/>
                <a:gd name="f8" fmla="val 158895"/>
                <a:gd name="f9" fmla="val 71140"/>
                <a:gd name="f10" fmla="val 5473220"/>
                <a:gd name="f11" fmla="val 5560975"/>
                <a:gd name="f12" fmla="val 794458"/>
                <a:gd name="f13" fmla="val 882213"/>
                <a:gd name="f14" fmla="+- 0 0 -90"/>
                <a:gd name="f15" fmla="*/ f3 1 5632115"/>
                <a:gd name="f16" fmla="*/ f4 1 953353"/>
                <a:gd name="f17" fmla="+- f7 0 f5"/>
                <a:gd name="f18" fmla="+- f6 0 f5"/>
                <a:gd name="f19" fmla="*/ f14 f0 1"/>
                <a:gd name="f20" fmla="*/ f18 1 5632115"/>
                <a:gd name="f21" fmla="*/ f17 1 953353"/>
                <a:gd name="f22" fmla="*/ 0 f18 1"/>
                <a:gd name="f23" fmla="*/ 158895 f17 1"/>
                <a:gd name="f24" fmla="*/ 158895 f18 1"/>
                <a:gd name="f25" fmla="*/ 0 f17 1"/>
                <a:gd name="f26" fmla="*/ 5473220 f18 1"/>
                <a:gd name="f27" fmla="*/ 5632115 f18 1"/>
                <a:gd name="f28" fmla="*/ 794458 f17 1"/>
                <a:gd name="f29" fmla="*/ 953353 f17 1"/>
                <a:gd name="f30" fmla="*/ f19 1 f2"/>
                <a:gd name="f31" fmla="*/ f22 1 5632115"/>
                <a:gd name="f32" fmla="*/ f23 1 953353"/>
                <a:gd name="f33" fmla="*/ f24 1 5632115"/>
                <a:gd name="f34" fmla="*/ f25 1 953353"/>
                <a:gd name="f35" fmla="*/ f26 1 5632115"/>
                <a:gd name="f36" fmla="*/ f27 1 5632115"/>
                <a:gd name="f37" fmla="*/ f28 1 953353"/>
                <a:gd name="f38" fmla="*/ f29 1 953353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5632115" h="95335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5B9BD5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0852" tIns="46542" rIns="240852" bIns="46542" anchor="ctr" anchorCtr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680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>
                  <a:solidFill>
                    <a:srgbClr val="FFFFFF"/>
                  </a:solidFill>
                  <a:uFillTx/>
                  <a:latin typeface="Cambria Math" pitchFamily="18"/>
                  <a:ea typeface="Cambria Math" pitchFamily="18"/>
                  <a:cs typeface=""/>
                </a:rPr>
                <a:t>Uses the map to plan its movements and avoid obstacles.</a:t>
              </a:r>
              <a:endPara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32" name="TextBox 10">
            <a:extLst>
              <a:ext uri="{FF2B5EF4-FFF2-40B4-BE49-F238E27FC236}">
                <a16:creationId xmlns:a16="http://schemas.microsoft.com/office/drawing/2014/main" id="{6809F90B-5812-B2AD-B8F4-52C19F3FD297}"/>
              </a:ext>
            </a:extLst>
          </p:cNvPr>
          <p:cNvSpPr txBox="1"/>
          <p:nvPr/>
        </p:nvSpPr>
        <p:spPr>
          <a:xfrm>
            <a:off x="2497348" y="5744852"/>
            <a:ext cx="180493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mbria Math" pitchFamily="18"/>
                <a:ea typeface="Cambria Math" pitchFamily="18"/>
                <a:cs typeface=""/>
              </a:rPr>
              <a:t>Lidar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484929D0-6E1D-7319-AE86-E0AEFDF28FA4}"/>
              </a:ext>
            </a:extLst>
          </p:cNvPr>
          <p:cNvSpPr txBox="1"/>
          <p:nvPr/>
        </p:nvSpPr>
        <p:spPr>
          <a:xfrm>
            <a:off x="7802593" y="5651938"/>
            <a:ext cx="180493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ambria Math" pitchFamily="18"/>
                <a:ea typeface="Cambria Math" pitchFamily="18"/>
                <a:cs typeface=""/>
              </a:rPr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3828102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10"/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6401" r="2459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62873-4AC6-9AAA-C4DD-CF1597683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48" y="-1615"/>
            <a:ext cx="6859615" cy="685961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312B9C-0CFD-06BF-8294-31EC58A93090}"/>
              </a:ext>
            </a:extLst>
          </p:cNvPr>
          <p:cNvSpPr/>
          <p:nvPr/>
        </p:nvSpPr>
        <p:spPr>
          <a:xfrm>
            <a:off x="-37468" y="-46182"/>
            <a:ext cx="12235131" cy="6872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/>
          <p:nvPr/>
        </p:nvSpPr>
        <p:spPr>
          <a:xfrm>
            <a:off x="569329" y="2694716"/>
            <a:ext cx="9238858" cy="13905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"/>
              </a:rPr>
              <a:t>Technology used in </a:t>
            </a:r>
          </a:p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kern="0" dirty="0">
                <a:solidFill>
                  <a:srgbClr val="FFFFFF"/>
                </a:solidFill>
                <a:latin typeface="Cambria"/>
                <a:ea typeface="Cambria"/>
                <a:cs typeface=""/>
              </a:rPr>
              <a:t>AstroTinker</a:t>
            </a:r>
            <a:r>
              <a:rPr lang="en-US" sz="4000" b="1" i="0" u="none" strike="noStrike" kern="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"/>
              </a:rPr>
              <a:t> bot</a:t>
            </a:r>
            <a:endParaRPr lang="en-US" sz="4000" b="1" i="0" u="none" strike="noStrike" kern="1200" cap="none" spc="0" baseline="0" dirty="0">
              <a:solidFill>
                <a:srgbClr val="FFFFFF"/>
              </a:solidFill>
              <a:uFillTx/>
              <a:latin typeface="Cambria"/>
              <a:ea typeface="Cambria"/>
              <a:cs typeface=""/>
            </a:endParaRPr>
          </a:p>
        </p:txBody>
      </p:sp>
      <p:pic>
        <p:nvPicPr>
          <p:cNvPr id="4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D4D182A6-20BF-8C3F-B8B3-53A92C22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5221"/>
            <a:ext cx="12207093" cy="68495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90EE7165-0B34-CDFB-74AC-2FFFB253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91" y="7530221"/>
            <a:ext cx="2543217" cy="254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A992A03E-E942-F774-ABA4-B28DCBF24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7559434"/>
            <a:ext cx="4732940" cy="248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BBBC58-5BB5-16DA-B20F-41C19BF6E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132" y="10558070"/>
            <a:ext cx="2308535" cy="25458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E6CBD3-BE0C-0182-5C0C-D1D0FCA1F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7527" y="10558070"/>
            <a:ext cx="2274518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4447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7BD317E3-B269-57CA-2463-3CAAD4A5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7"/>
            <a:ext cx="12207093" cy="68495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91" y="643467"/>
            <a:ext cx="2543217" cy="2543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672679"/>
            <a:ext cx="4732940" cy="248479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132" y="3671316"/>
            <a:ext cx="2308535" cy="25458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527" y="3671316"/>
            <a:ext cx="2274518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75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Top 10 Hardware Companies in India - Learning Center - Fundoodata.com">
            <a:extLst>
              <a:ext uri="{FF2B5EF4-FFF2-40B4-BE49-F238E27FC236}">
                <a16:creationId xmlns:a16="http://schemas.microsoft.com/office/drawing/2014/main" id="{DAACA7AE-2BD4-340C-DA54-E46E28F24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60" t="9749" r="16874" b="19793"/>
          <a:stretch/>
        </p:blipFill>
        <p:spPr>
          <a:xfrm>
            <a:off x="-1109" y="12042"/>
            <a:ext cx="12193140" cy="6841447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3750" y="868336"/>
            <a:ext cx="6734356" cy="779220"/>
          </a:xfrm>
        </p:spPr>
        <p:txBody>
          <a:bodyPr>
            <a:normAutofit/>
          </a:bodyPr>
          <a:lstStyle/>
          <a:p>
            <a:r>
              <a:rPr lang="en-US" sz="3600" baseline="0" dirty="0">
                <a:solidFill>
                  <a:schemeClr val="tx1"/>
                </a:solidFill>
                <a:latin typeface="Cambria Math"/>
              </a:rPr>
              <a:t>Hardware Description Languages</a:t>
            </a:r>
            <a:endParaRPr lang="en-US" sz="3600">
              <a:solidFill>
                <a:schemeClr val="tx1"/>
              </a:solidFill>
              <a:ea typeface="Calibri Light"/>
              <a:cs typeface="Calibri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EE541B-0721-09F3-C8F9-3B98034EE25E}"/>
              </a:ext>
            </a:extLst>
          </p:cNvPr>
          <p:cNvSpPr txBox="1"/>
          <p:nvPr/>
        </p:nvSpPr>
        <p:spPr>
          <a:xfrm>
            <a:off x="612476" y="2711570"/>
            <a:ext cx="556116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>
              <a:buChar char="•"/>
            </a:pPr>
            <a:r>
              <a:rPr lang="en-US" sz="2400" dirty="0">
                <a:latin typeface="Cambria Math"/>
                <a:cs typeface="Arial"/>
              </a:rPr>
              <a:t>A language used to describe a digital system, for example, a computer or a component of a computer​</a:t>
            </a:r>
            <a:endParaRPr lang="en-US" sz="2400">
              <a:latin typeface="Cambria Math"/>
              <a:ea typeface="Cambria Math"/>
              <a:cs typeface="Arial"/>
            </a:endParaRPr>
          </a:p>
          <a:p>
            <a:pPr marL="285750" lvl="1" indent="-285750" algn="ctr">
              <a:buChar char="•"/>
            </a:pPr>
            <a:r>
              <a:rPr lang="en-US" sz="2400" dirty="0">
                <a:latin typeface="Cambria Math"/>
                <a:cs typeface="Arial"/>
              </a:rPr>
              <a:t>Two Major HDLs in Industry – ​</a:t>
            </a:r>
            <a:endParaRPr lang="en-US" sz="2400">
              <a:latin typeface="Cambria Math"/>
              <a:ea typeface="Cambria Math"/>
              <a:cs typeface="Arial"/>
            </a:endParaRPr>
          </a:p>
          <a:p>
            <a:pPr marL="0" lvl="1" algn="ctr"/>
            <a:r>
              <a:rPr lang="en-US" sz="2400" dirty="0">
                <a:latin typeface="Cambria Math"/>
                <a:cs typeface="Arial"/>
              </a:rPr>
              <a:t>1. </a:t>
            </a:r>
            <a:r>
              <a:rPr lang="en-US" sz="2000" dirty="0">
                <a:latin typeface="Cambria Math"/>
                <a:cs typeface="Arial"/>
              </a:rPr>
              <a:t>VHDL    2.  Verilog HDL​</a:t>
            </a:r>
            <a:endParaRPr lang="en-US" sz="2000">
              <a:latin typeface="Cambria Math"/>
              <a:ea typeface="Cambria Math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4BAB4-DE11-EF88-34DF-D81FAA7E167A}"/>
              </a:ext>
            </a:extLst>
          </p:cNvPr>
          <p:cNvSpPr/>
          <p:nvPr/>
        </p:nvSpPr>
        <p:spPr>
          <a:xfrm>
            <a:off x="12288220" y="-18433"/>
            <a:ext cx="6110377" cy="6858000"/>
          </a:xfrm>
          <a:prstGeom prst="rect">
            <a:avLst/>
          </a:prstGeom>
          <a:solidFill>
            <a:schemeClr val="bg2"/>
          </a:solidFill>
          <a:ln>
            <a:solidFill>
              <a:srgbClr val="EDEB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A68DD-EC90-7D77-AC75-FD02754366F4}"/>
              </a:ext>
            </a:extLst>
          </p:cNvPr>
          <p:cNvSpPr txBox="1"/>
          <p:nvPr/>
        </p:nvSpPr>
        <p:spPr>
          <a:xfrm>
            <a:off x="13393947" y="957533"/>
            <a:ext cx="39077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ambria Math"/>
                <a:ea typeface="Cambria Math"/>
              </a:rPr>
              <a:t>Verilog HDL​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4D92B-A818-9FFF-06D7-7A9701DBE257}"/>
              </a:ext>
            </a:extLst>
          </p:cNvPr>
          <p:cNvSpPr txBox="1"/>
          <p:nvPr/>
        </p:nvSpPr>
        <p:spPr>
          <a:xfrm>
            <a:off x="12890740" y="2208362"/>
            <a:ext cx="505795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1" indent="-228600">
              <a:buChar char="•"/>
            </a:pPr>
            <a:r>
              <a:rPr lang="en-US" sz="2400" dirty="0">
                <a:latin typeface="Cambria Math"/>
                <a:cs typeface="Arial"/>
              </a:rPr>
              <a:t>A high-level computer language can represent and simulate digital design​</a:t>
            </a:r>
            <a:endParaRPr lang="en-US" sz="2400">
              <a:latin typeface="Cambria Math"/>
              <a:ea typeface="Cambria Math"/>
              <a:cs typeface="Arial"/>
            </a:endParaRPr>
          </a:p>
          <a:p>
            <a:pPr marL="228600" lvl="1" indent="-228600">
              <a:buChar char="•"/>
            </a:pPr>
            <a:r>
              <a:rPr lang="en-US" sz="2400" dirty="0">
                <a:latin typeface="Cambria Math"/>
                <a:cs typeface="Arial"/>
              </a:rPr>
              <a:t>Helps to communicate with hardware directly.​</a:t>
            </a:r>
            <a:endParaRPr lang="en-US" sz="2400">
              <a:latin typeface="Cambria Math"/>
              <a:ea typeface="Cambria Math"/>
              <a:cs typeface="Arial"/>
            </a:endParaRPr>
          </a:p>
          <a:p>
            <a:pPr marL="228600" lvl="1" indent="-228600">
              <a:buChar char="•"/>
            </a:pPr>
            <a:r>
              <a:rPr lang="en-US" sz="2400" dirty="0">
                <a:latin typeface="Cambria Math"/>
                <a:cs typeface="Arial"/>
              </a:rPr>
              <a:t>Used to create complex circuits.​</a:t>
            </a:r>
            <a:endParaRPr lang="en-US" sz="2400">
              <a:latin typeface="Cambria Math"/>
              <a:ea typeface="Cambria Math"/>
              <a:cs typeface="Arial"/>
            </a:endParaRPr>
          </a:p>
          <a:p>
            <a:pPr marL="228600" lvl="1" indent="-228600">
              <a:buChar char="•"/>
            </a:pPr>
            <a:r>
              <a:rPr lang="en-US" sz="2400" dirty="0">
                <a:latin typeface="Cambria Math"/>
                <a:cs typeface="Arial"/>
              </a:rPr>
              <a:t>Brings the circuit to the life.​</a:t>
            </a:r>
            <a:endParaRPr lang="en-US" sz="2400">
              <a:latin typeface="Cambria Math"/>
              <a:ea typeface="Cambria Math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2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Top 10 Hardware Companies in India - Learning Center - Fundoodata.com">
            <a:extLst>
              <a:ext uri="{FF2B5EF4-FFF2-40B4-BE49-F238E27FC236}">
                <a16:creationId xmlns:a16="http://schemas.microsoft.com/office/drawing/2014/main" id="{DAACA7AE-2BD4-340C-DA54-E46E28F24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" t="444" r="1041" b="1926"/>
          <a:stretch/>
        </p:blipFill>
        <p:spPr>
          <a:xfrm>
            <a:off x="-1109" y="-2337"/>
            <a:ext cx="12182807" cy="6863129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363750" y="868336"/>
            <a:ext cx="5627300" cy="779220"/>
          </a:xfrm>
        </p:spPr>
        <p:txBody>
          <a:bodyPr>
            <a:normAutofit fontScale="90000"/>
          </a:bodyPr>
          <a:lstStyle/>
          <a:p>
            <a:r>
              <a:rPr lang="en-US" sz="3600" baseline="0" dirty="0">
                <a:solidFill>
                  <a:schemeClr val="tx1"/>
                </a:solidFill>
                <a:latin typeface="Cambria Math"/>
              </a:rPr>
              <a:t>Hardware Description Languages</a:t>
            </a:r>
            <a:endParaRPr lang="en-US" sz="3600">
              <a:solidFill>
                <a:schemeClr val="tx1"/>
              </a:solidFill>
              <a:ea typeface="Calibri Light"/>
              <a:cs typeface="Calibri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EE541B-0721-09F3-C8F9-3B98034EE25E}"/>
              </a:ext>
            </a:extLst>
          </p:cNvPr>
          <p:cNvSpPr txBox="1"/>
          <p:nvPr/>
        </p:nvSpPr>
        <p:spPr>
          <a:xfrm>
            <a:off x="-5612920" y="2884098"/>
            <a:ext cx="556116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>
              <a:buChar char="•"/>
            </a:pPr>
            <a:r>
              <a:rPr lang="en-US" sz="2400" dirty="0">
                <a:latin typeface="Cambria Math"/>
                <a:cs typeface="Arial"/>
              </a:rPr>
              <a:t>A language used to describe a digital system, for example, a computer or a component of a computer​</a:t>
            </a:r>
            <a:endParaRPr lang="en-US" sz="2400">
              <a:latin typeface="Cambria Math"/>
              <a:ea typeface="Cambria Math"/>
              <a:cs typeface="Arial"/>
            </a:endParaRPr>
          </a:p>
          <a:p>
            <a:pPr marL="285750" lvl="1" indent="-285750" algn="ctr">
              <a:buChar char="•"/>
            </a:pPr>
            <a:r>
              <a:rPr lang="en-US" sz="2400" dirty="0">
                <a:latin typeface="Cambria Math"/>
                <a:cs typeface="Arial"/>
              </a:rPr>
              <a:t>Two Major HDLs in Industry – ​</a:t>
            </a:r>
            <a:endParaRPr lang="en-US" sz="2400">
              <a:latin typeface="Cambria Math"/>
              <a:ea typeface="Cambria Math"/>
              <a:cs typeface="Arial"/>
            </a:endParaRPr>
          </a:p>
          <a:p>
            <a:pPr marL="0" lvl="1" algn="ctr"/>
            <a:r>
              <a:rPr lang="en-US" sz="2400" dirty="0">
                <a:latin typeface="Cambria Math"/>
                <a:cs typeface="Arial"/>
              </a:rPr>
              <a:t>1. </a:t>
            </a:r>
            <a:r>
              <a:rPr lang="en-US" sz="2000" dirty="0">
                <a:latin typeface="Cambria Math"/>
                <a:cs typeface="Arial"/>
              </a:rPr>
              <a:t>VHDL    2.  Verilog HDL​</a:t>
            </a:r>
            <a:endParaRPr lang="en-US" sz="2000">
              <a:latin typeface="Cambria Math"/>
              <a:ea typeface="Cambria Math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04DBD7-1E30-8E7D-EF1C-3BE91A923B38}"/>
              </a:ext>
            </a:extLst>
          </p:cNvPr>
          <p:cNvSpPr/>
          <p:nvPr/>
        </p:nvSpPr>
        <p:spPr>
          <a:xfrm>
            <a:off x="6091578" y="-4056"/>
            <a:ext cx="6110377" cy="6858000"/>
          </a:xfrm>
          <a:prstGeom prst="rect">
            <a:avLst/>
          </a:prstGeom>
          <a:solidFill>
            <a:schemeClr val="bg2"/>
          </a:solidFill>
          <a:ln>
            <a:solidFill>
              <a:srgbClr val="EDEB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E532C-CDEE-5EB8-FA58-20B21F9F6FF9}"/>
              </a:ext>
            </a:extLst>
          </p:cNvPr>
          <p:cNvSpPr txBox="1"/>
          <p:nvPr/>
        </p:nvSpPr>
        <p:spPr>
          <a:xfrm>
            <a:off x="7197305" y="971910"/>
            <a:ext cx="39077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ambria Math"/>
                <a:ea typeface="Cambria Math"/>
              </a:rPr>
              <a:t>Verilog HDL​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FC866-ABDD-B7C8-81A3-C9724CF9DE25}"/>
              </a:ext>
            </a:extLst>
          </p:cNvPr>
          <p:cNvSpPr txBox="1"/>
          <p:nvPr/>
        </p:nvSpPr>
        <p:spPr>
          <a:xfrm>
            <a:off x="6694098" y="2222739"/>
            <a:ext cx="505795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1" indent="-228600">
              <a:buChar char="•"/>
            </a:pPr>
            <a:r>
              <a:rPr lang="en-US" sz="2400" dirty="0">
                <a:latin typeface="Cambria Math"/>
                <a:cs typeface="Arial"/>
              </a:rPr>
              <a:t>A high-level computer language can represent and simulate digital design​</a:t>
            </a:r>
            <a:endParaRPr lang="en-US" sz="2400">
              <a:latin typeface="Cambria Math"/>
              <a:ea typeface="Cambria Math"/>
              <a:cs typeface="Arial"/>
            </a:endParaRPr>
          </a:p>
          <a:p>
            <a:pPr marL="228600" lvl="1" indent="-228600">
              <a:buChar char="•"/>
            </a:pPr>
            <a:r>
              <a:rPr lang="en-US" sz="2400" dirty="0">
                <a:latin typeface="Cambria Math"/>
                <a:cs typeface="Arial"/>
              </a:rPr>
              <a:t>Helps to communicate with hardware directly.​</a:t>
            </a:r>
            <a:endParaRPr lang="en-US" sz="2400">
              <a:latin typeface="Cambria Math"/>
              <a:ea typeface="Cambria Math"/>
              <a:cs typeface="Arial"/>
            </a:endParaRPr>
          </a:p>
          <a:p>
            <a:pPr marL="228600" lvl="1" indent="-228600">
              <a:buChar char="•"/>
            </a:pPr>
            <a:r>
              <a:rPr lang="en-US" sz="2400" dirty="0">
                <a:latin typeface="Cambria Math"/>
                <a:cs typeface="Arial"/>
              </a:rPr>
              <a:t>Used to create complex circuits.​</a:t>
            </a:r>
            <a:endParaRPr lang="en-US" sz="2400">
              <a:latin typeface="Cambria Math"/>
              <a:ea typeface="Cambria Math"/>
              <a:cs typeface="Arial"/>
            </a:endParaRPr>
          </a:p>
          <a:p>
            <a:pPr marL="228600" lvl="1" indent="-228600">
              <a:buChar char="•"/>
            </a:pPr>
            <a:r>
              <a:rPr lang="en-US" sz="2400" dirty="0">
                <a:latin typeface="Cambria Math"/>
                <a:cs typeface="Arial"/>
              </a:rPr>
              <a:t>Brings the circuit to the life.​</a:t>
            </a:r>
            <a:endParaRPr lang="en-US" sz="2400">
              <a:latin typeface="Cambria Math"/>
              <a:ea typeface="Cambria Math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6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22181" cy="6858000"/>
          </a:xfrm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067882"/>
          </a:xfrm>
        </p:spPr>
        <p:txBody>
          <a:bodyPr/>
          <a:lstStyle/>
          <a:p>
            <a:pPr lvl="0"/>
            <a:r>
              <a:rPr lang="en-US" sz="4000">
                <a:solidFill>
                  <a:srgbClr val="FFFFFF"/>
                </a:solidFill>
                <a:latin typeface="Cambria Math" pitchFamily="18"/>
                <a:ea typeface="Cambria Math" pitchFamily="18"/>
              </a:rPr>
              <a:t>Examples of Verilog Modules : 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6" y="1436398"/>
            <a:ext cx="6515081" cy="15239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9145"/>
          <a:stretch>
            <a:fillRect/>
          </a:stretch>
        </p:blipFill>
        <p:spPr>
          <a:xfrm>
            <a:off x="392465" y="3054172"/>
            <a:ext cx="6515081" cy="29224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A7EA3-D0AC-AEE1-938F-691F0887D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517" y="1623742"/>
            <a:ext cx="4810125" cy="1524000"/>
          </a:xfrm>
          <a:prstGeom prst="rect">
            <a:avLst/>
          </a:prstGeom>
        </p:spPr>
      </p:pic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B1D64810-4C39-92A1-59D5-6351B325D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618" y="3822579"/>
            <a:ext cx="49053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2508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22181" cy="6858000"/>
          </a:xfrm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067882"/>
          </a:xfrm>
        </p:spPr>
        <p:txBody>
          <a:bodyPr/>
          <a:lstStyle/>
          <a:p>
            <a:pPr lvl="0"/>
            <a:r>
              <a:rPr lang="en-US" sz="4000">
                <a:solidFill>
                  <a:srgbClr val="FFFFFF"/>
                </a:solidFill>
                <a:latin typeface="Cambria Math" pitchFamily="18"/>
                <a:ea typeface="Cambria Math" pitchFamily="18"/>
              </a:rPr>
              <a:t>Examples of Verilog Modules : </a:t>
            </a: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83" y="1278247"/>
            <a:ext cx="4820323" cy="52204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 descr="A diagram of a number and a pattern&#10;&#10;Description automatically generated">
            <a:extLst>
              <a:ext uri="{FF2B5EF4-FFF2-40B4-BE49-F238E27FC236}">
                <a16:creationId xmlns:a16="http://schemas.microsoft.com/office/drawing/2014/main" id="{D2BB2FE4-AA83-1B4B-1D46-9AA7465EC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819" y="1594988"/>
            <a:ext cx="5724525" cy="21336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0D8634E-51AA-F4D6-B875-DF1D13CA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920" y="4110127"/>
            <a:ext cx="57245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620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F1CDFCA5-A557-0C48-8A51-938E81041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6401" r="24596"/>
          <a:stretch/>
        </p:blipFill>
        <p:spPr>
          <a:xfrm>
            <a:off x="-170" y="10"/>
            <a:ext cx="8450317" cy="6857990"/>
          </a:xfrm>
          <a:prstGeom prst="rect">
            <a:avLst/>
          </a:prstGeom>
          <a:noFill/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F6B228F5-F70D-52BE-10DE-A81104073CA3}"/>
              </a:ext>
            </a:extLst>
          </p:cNvPr>
          <p:cNvSpPr txBox="1"/>
          <p:nvPr/>
        </p:nvSpPr>
        <p:spPr>
          <a:xfrm>
            <a:off x="399053" y="1606750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kern="1200" dirty="0">
                <a:solidFill>
                  <a:srgbClr val="FFFFFF"/>
                </a:solidFill>
                <a:latin typeface="Cambria"/>
                <a:ea typeface="Cambria"/>
                <a:cs typeface="+mj-cs"/>
              </a:rPr>
              <a:t>AstroTinker </a:t>
            </a:r>
            <a:r>
              <a:rPr lang="en-US" sz="40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+mj-cs"/>
              </a:rPr>
              <a:t>Bot</a:t>
            </a:r>
            <a:r>
              <a:rPr lang="en-US" sz="4000" b="1" kern="1200" dirty="0">
                <a:solidFill>
                  <a:srgbClr val="FFFFFF"/>
                </a:solidFill>
                <a:latin typeface="Cambria"/>
                <a:ea typeface="Cambria"/>
                <a:cs typeface="+mj-cs"/>
              </a:rPr>
              <a:t> in various industries</a:t>
            </a:r>
            <a:endParaRPr lang="en-US" sz="4000" kern="1200" dirty="0">
              <a:solidFill>
                <a:srgbClr val="FFFFFF"/>
              </a:solidFill>
              <a:latin typeface="Cambria"/>
              <a:ea typeface="Cambria"/>
              <a:cs typeface="+mj-cs"/>
            </a:endParaRP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1200" cap="none" spc="0" baseline="0" dirty="0">
              <a:solidFill>
                <a:srgbClr val="FFFFFF"/>
              </a:solidFill>
              <a:uFillTx/>
              <a:latin typeface="Cambria"/>
              <a:ea typeface="Cambri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4C629B-8D01-B16B-8A77-81B167553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54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01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" y="0"/>
            <a:ext cx="12222181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9363F-7502-69E2-C091-FA2202C6B4A9}"/>
              </a:ext>
            </a:extLst>
          </p:cNvPr>
          <p:cNvSpPr txBox="1"/>
          <p:nvPr/>
        </p:nvSpPr>
        <p:spPr>
          <a:xfrm>
            <a:off x="6550325" y="1920814"/>
            <a:ext cx="514421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Cambria Math"/>
                <a:ea typeface="Cambria Math"/>
              </a:rPr>
              <a:t>Automation Helps to Reduce Human Error </a:t>
            </a:r>
            <a:endParaRPr lang="en-US" sz="2800" dirty="0">
              <a:solidFill>
                <a:srgbClr val="FFFFFF"/>
              </a:solidFill>
              <a:latin typeface="Cambria Math"/>
              <a:ea typeface="Cambria Math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Cambria Math"/>
              <a:ea typeface="Cambria Math"/>
              <a:cs typeface="Calibri" panose="020F0502020204030204"/>
            </a:endParaRPr>
          </a:p>
          <a:p>
            <a:r>
              <a:rPr lang="en-US" sz="2400" dirty="0">
                <a:solidFill>
                  <a:srgbClr val="FFFFFF"/>
                </a:solidFill>
                <a:latin typeface="Century"/>
                <a:ea typeface="Cambria Math"/>
                <a:cs typeface="Times New Roman"/>
              </a:rPr>
              <a:t>Automates repetitive tasks, reducing errors and increasing output.</a:t>
            </a:r>
            <a:endParaRPr lang="en-US" sz="2400" dirty="0">
              <a:solidFill>
                <a:srgbClr val="FFFFFF"/>
              </a:solidFill>
              <a:latin typeface="Century"/>
            </a:endParaRPr>
          </a:p>
          <a:p>
            <a:pPr marL="457200" indent="-457200">
              <a:buFont typeface="Arial,Sans-Serif"/>
              <a:buChar char="•"/>
            </a:pPr>
            <a:endParaRPr lang="en-US" sz="2800" b="1" dirty="0">
              <a:solidFill>
                <a:srgbClr val="FFFFFF"/>
              </a:solidFill>
              <a:latin typeface="Cambria Math"/>
              <a:ea typeface="Cambria Math"/>
              <a:cs typeface="Calibri" panose="020F0502020204030204"/>
            </a:endParaRPr>
          </a:p>
        </p:txBody>
      </p:sp>
      <p:pic>
        <p:nvPicPr>
          <p:cNvPr id="8" name="Picture 7" descr="A handshake of a robot and a human&#10;&#10;Description automatically generated">
            <a:extLst>
              <a:ext uri="{FF2B5EF4-FFF2-40B4-BE49-F238E27FC236}">
                <a16:creationId xmlns:a16="http://schemas.microsoft.com/office/drawing/2014/main" id="{FBA856FE-FB02-7AAD-E279-2ED0F4F64D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773" t="7113" r="1289" b="5858"/>
          <a:stretch/>
        </p:blipFill>
        <p:spPr>
          <a:xfrm>
            <a:off x="554967" y="1934529"/>
            <a:ext cx="5546828" cy="29937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155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stro Bot Rescue Mission (PS VR) - Gameplay - Primeiros 17 Minutos -  Legendado PT-BR - YouTub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Freeform 15"/>
          <p:cNvSpPr/>
          <p:nvPr/>
        </p:nvSpPr>
        <p:spPr>
          <a:xfrm>
            <a:off x="-86005184" y="-103598004"/>
            <a:ext cx="182880000" cy="182880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229494" y="4702898"/>
                </a:moveTo>
                <a:lnTo>
                  <a:pt x="4468038" y="4702898"/>
                </a:lnTo>
                <a:cubicBezTo>
                  <a:pt x="4550318" y="4702898"/>
                  <a:pt x="4607879" y="4716554"/>
                  <a:pt x="4640722" y="4743865"/>
                </a:cubicBezTo>
                <a:cubicBezTo>
                  <a:pt x="4673565" y="4771177"/>
                  <a:pt x="4689987" y="4807304"/>
                  <a:pt x="4689987" y="4852247"/>
                </a:cubicBezTo>
                <a:cubicBezTo>
                  <a:pt x="4689987" y="4900647"/>
                  <a:pt x="4673392" y="4939194"/>
                  <a:pt x="4640204" y="4967889"/>
                </a:cubicBezTo>
                <a:cubicBezTo>
                  <a:pt x="4607015" y="4996583"/>
                  <a:pt x="4549972" y="5010930"/>
                  <a:pt x="4469075" y="5010930"/>
                </a:cubicBezTo>
                <a:lnTo>
                  <a:pt x="4229494" y="5010930"/>
                </a:lnTo>
                <a:close/>
                <a:moveTo>
                  <a:pt x="6127271" y="4146988"/>
                </a:moveTo>
                <a:cubicBezTo>
                  <a:pt x="6226146" y="4146988"/>
                  <a:pt x="6304450" y="4180003"/>
                  <a:pt x="6362185" y="4246035"/>
                </a:cubicBezTo>
                <a:cubicBezTo>
                  <a:pt x="6419919" y="4312067"/>
                  <a:pt x="6448786" y="4416646"/>
                  <a:pt x="6448786" y="4559772"/>
                </a:cubicBezTo>
                <a:cubicBezTo>
                  <a:pt x="6448786" y="4729864"/>
                  <a:pt x="6421129" y="4847753"/>
                  <a:pt x="6365815" y="4913439"/>
                </a:cubicBezTo>
                <a:cubicBezTo>
                  <a:pt x="6310500" y="4979124"/>
                  <a:pt x="6232368" y="5011967"/>
                  <a:pt x="6131420" y="5011967"/>
                </a:cubicBezTo>
                <a:cubicBezTo>
                  <a:pt x="6033236" y="5011967"/>
                  <a:pt x="5955623" y="4978433"/>
                  <a:pt x="5898581" y="4911364"/>
                </a:cubicBezTo>
                <a:cubicBezTo>
                  <a:pt x="5841537" y="4844295"/>
                  <a:pt x="5813016" y="4734012"/>
                  <a:pt x="5813016" y="4580515"/>
                </a:cubicBezTo>
                <a:cubicBezTo>
                  <a:pt x="5813016" y="4425634"/>
                  <a:pt x="5841710" y="4314660"/>
                  <a:pt x="5899099" y="4247591"/>
                </a:cubicBezTo>
                <a:cubicBezTo>
                  <a:pt x="5956488" y="4180522"/>
                  <a:pt x="6032545" y="4146988"/>
                  <a:pt x="6127271" y="4146988"/>
                </a:cubicBezTo>
                <a:close/>
                <a:moveTo>
                  <a:pt x="4229494" y="4125208"/>
                </a:moveTo>
                <a:lnTo>
                  <a:pt x="4436923" y="4125208"/>
                </a:lnTo>
                <a:cubicBezTo>
                  <a:pt x="4508141" y="4125208"/>
                  <a:pt x="4558096" y="4137653"/>
                  <a:pt x="4586791" y="4162545"/>
                </a:cubicBezTo>
                <a:cubicBezTo>
                  <a:pt x="4615485" y="4187436"/>
                  <a:pt x="4629832" y="4222008"/>
                  <a:pt x="4629832" y="4266259"/>
                </a:cubicBezTo>
                <a:cubicBezTo>
                  <a:pt x="4629832" y="4313968"/>
                  <a:pt x="4615485" y="4350441"/>
                  <a:pt x="4586791" y="4375678"/>
                </a:cubicBezTo>
                <a:cubicBezTo>
                  <a:pt x="4558096" y="4400916"/>
                  <a:pt x="4507103" y="4413534"/>
                  <a:pt x="4433812" y="4413534"/>
                </a:cubicBezTo>
                <a:lnTo>
                  <a:pt x="4229494" y="4413534"/>
                </a:lnTo>
                <a:close/>
                <a:moveTo>
                  <a:pt x="7009980" y="3817175"/>
                </a:moveTo>
                <a:lnTo>
                  <a:pt x="7009980" y="4192622"/>
                </a:lnTo>
                <a:lnTo>
                  <a:pt x="7489141" y="4192622"/>
                </a:lnTo>
                <a:lnTo>
                  <a:pt x="7489141" y="5337631"/>
                </a:lnTo>
                <a:lnTo>
                  <a:pt x="7958969" y="5337631"/>
                </a:lnTo>
                <a:lnTo>
                  <a:pt x="7958969" y="4192622"/>
                </a:lnTo>
                <a:lnTo>
                  <a:pt x="8438130" y="4192622"/>
                </a:lnTo>
                <a:lnTo>
                  <a:pt x="8438130" y="3817175"/>
                </a:lnTo>
                <a:close/>
                <a:moveTo>
                  <a:pt x="3755518" y="3817175"/>
                </a:moveTo>
                <a:lnTo>
                  <a:pt x="3755518" y="5337631"/>
                </a:lnTo>
                <a:lnTo>
                  <a:pt x="4566566" y="5337631"/>
                </a:lnTo>
                <a:cubicBezTo>
                  <a:pt x="4601138" y="5337631"/>
                  <a:pt x="4671318" y="5330717"/>
                  <a:pt x="4777107" y="5316888"/>
                </a:cubicBezTo>
                <a:cubicBezTo>
                  <a:pt x="4856622" y="5306517"/>
                  <a:pt x="4916085" y="5289923"/>
                  <a:pt x="4955496" y="5267105"/>
                </a:cubicBezTo>
                <a:cubicBezTo>
                  <a:pt x="5019108" y="5230459"/>
                  <a:pt x="5069237" y="5180676"/>
                  <a:pt x="5105882" y="5117756"/>
                </a:cubicBezTo>
                <a:cubicBezTo>
                  <a:pt x="5142528" y="5054836"/>
                  <a:pt x="5160851" y="4983964"/>
                  <a:pt x="5160851" y="4905141"/>
                </a:cubicBezTo>
                <a:cubicBezTo>
                  <a:pt x="5160851" y="4808341"/>
                  <a:pt x="5135095" y="4727962"/>
                  <a:pt x="5083584" y="4664005"/>
                </a:cubicBezTo>
                <a:cubicBezTo>
                  <a:pt x="5032072" y="4600047"/>
                  <a:pt x="4951693" y="4554932"/>
                  <a:pt x="4842448" y="4528657"/>
                </a:cubicBezTo>
                <a:cubicBezTo>
                  <a:pt x="4914356" y="4503766"/>
                  <a:pt x="4968979" y="4469886"/>
                  <a:pt x="5006317" y="4427017"/>
                </a:cubicBezTo>
                <a:cubicBezTo>
                  <a:pt x="5062322" y="4362714"/>
                  <a:pt x="5090325" y="4285620"/>
                  <a:pt x="5090325" y="4195734"/>
                </a:cubicBezTo>
                <a:cubicBezTo>
                  <a:pt x="5090325" y="4088562"/>
                  <a:pt x="5051086" y="3998676"/>
                  <a:pt x="4972609" y="3926075"/>
                </a:cubicBezTo>
                <a:cubicBezTo>
                  <a:pt x="4894132" y="3853475"/>
                  <a:pt x="4781601" y="3817175"/>
                  <a:pt x="4635019" y="3817175"/>
                </a:cubicBezTo>
                <a:close/>
                <a:moveTo>
                  <a:pt x="6128308" y="3791246"/>
                </a:moveTo>
                <a:cubicBezTo>
                  <a:pt x="5881468" y="3791246"/>
                  <a:pt x="5688904" y="3860389"/>
                  <a:pt x="5550618" y="3998676"/>
                </a:cubicBezTo>
                <a:cubicBezTo>
                  <a:pt x="5412332" y="4136962"/>
                  <a:pt x="5343189" y="4330217"/>
                  <a:pt x="5343189" y="4578440"/>
                </a:cubicBezTo>
                <a:cubicBezTo>
                  <a:pt x="5343189" y="4756138"/>
                  <a:pt x="5378106" y="4904104"/>
                  <a:pt x="5447941" y="5022339"/>
                </a:cubicBezTo>
                <a:cubicBezTo>
                  <a:pt x="5517775" y="5140573"/>
                  <a:pt x="5608871" y="5227002"/>
                  <a:pt x="5721228" y="5281625"/>
                </a:cubicBezTo>
                <a:cubicBezTo>
                  <a:pt x="5833586" y="5336248"/>
                  <a:pt x="5975502" y="5363560"/>
                  <a:pt x="6146977" y="5363560"/>
                </a:cubicBezTo>
                <a:cubicBezTo>
                  <a:pt x="6315686" y="5363560"/>
                  <a:pt x="6456565" y="5331927"/>
                  <a:pt x="6569614" y="5268661"/>
                </a:cubicBezTo>
                <a:cubicBezTo>
                  <a:pt x="6682663" y="5205395"/>
                  <a:pt x="6769092" y="5116892"/>
                  <a:pt x="6828900" y="5003152"/>
                </a:cubicBezTo>
                <a:cubicBezTo>
                  <a:pt x="6888709" y="4889411"/>
                  <a:pt x="6918614" y="4743692"/>
                  <a:pt x="6918614" y="4565995"/>
                </a:cubicBezTo>
                <a:cubicBezTo>
                  <a:pt x="6918614" y="4321228"/>
                  <a:pt x="6850162" y="4130912"/>
                  <a:pt x="6713259" y="3995046"/>
                </a:cubicBezTo>
                <a:cubicBezTo>
                  <a:pt x="6576355" y="3859180"/>
                  <a:pt x="6381372" y="3791246"/>
                  <a:pt x="6128308" y="3791246"/>
                </a:cubicBezTo>
                <a:close/>
                <a:moveTo>
                  <a:pt x="4966468" y="2288157"/>
                </a:moveTo>
                <a:cubicBezTo>
                  <a:pt x="5014651" y="2288157"/>
                  <a:pt x="5055091" y="2307516"/>
                  <a:pt x="5087787" y="2346235"/>
                </a:cubicBezTo>
                <a:cubicBezTo>
                  <a:pt x="5120483" y="2384953"/>
                  <a:pt x="5136831" y="2443891"/>
                  <a:pt x="5136831" y="2523049"/>
                </a:cubicBezTo>
                <a:cubicBezTo>
                  <a:pt x="5136831" y="2607943"/>
                  <a:pt x="5120626" y="2669606"/>
                  <a:pt x="5088217" y="2708038"/>
                </a:cubicBezTo>
                <a:cubicBezTo>
                  <a:pt x="5055808" y="2746470"/>
                  <a:pt x="5014365" y="2765686"/>
                  <a:pt x="4963887" y="2765686"/>
                </a:cubicBezTo>
                <a:cubicBezTo>
                  <a:pt x="4913983" y="2765686"/>
                  <a:pt x="4872541" y="2746183"/>
                  <a:pt x="4839558" y="2707178"/>
                </a:cubicBezTo>
                <a:cubicBezTo>
                  <a:pt x="4806576" y="2668172"/>
                  <a:pt x="4790085" y="2607943"/>
                  <a:pt x="4790085" y="2526491"/>
                </a:cubicBezTo>
                <a:cubicBezTo>
                  <a:pt x="4790085" y="2446186"/>
                  <a:pt x="4806719" y="2386387"/>
                  <a:pt x="4839988" y="2347095"/>
                </a:cubicBezTo>
                <a:cubicBezTo>
                  <a:pt x="4873257" y="2307803"/>
                  <a:pt x="4915418" y="2288157"/>
                  <a:pt x="4966468" y="2288157"/>
                </a:cubicBezTo>
                <a:close/>
                <a:moveTo>
                  <a:pt x="10293524" y="2254601"/>
                </a:moveTo>
                <a:cubicBezTo>
                  <a:pt x="10341707" y="2254601"/>
                  <a:pt x="10380569" y="2269228"/>
                  <a:pt x="10410110" y="2298482"/>
                </a:cubicBezTo>
                <a:cubicBezTo>
                  <a:pt x="10439651" y="2327736"/>
                  <a:pt x="10457863" y="2376206"/>
                  <a:pt x="10464746" y="2443891"/>
                </a:cubicBezTo>
                <a:lnTo>
                  <a:pt x="10119721" y="2443891"/>
                </a:lnTo>
                <a:cubicBezTo>
                  <a:pt x="10125456" y="2389399"/>
                  <a:pt x="10138937" y="2348386"/>
                  <a:pt x="10160160" y="2320852"/>
                </a:cubicBezTo>
                <a:cubicBezTo>
                  <a:pt x="10193429" y="2276685"/>
                  <a:pt x="10237884" y="2254601"/>
                  <a:pt x="10293524" y="2254601"/>
                </a:cubicBezTo>
                <a:close/>
                <a:moveTo>
                  <a:pt x="6942887" y="2067891"/>
                </a:moveTo>
                <a:lnTo>
                  <a:pt x="6942887" y="2981649"/>
                </a:lnTo>
                <a:lnTo>
                  <a:pt x="7293075" y="2981649"/>
                </a:lnTo>
                <a:lnTo>
                  <a:pt x="7293075" y="2067891"/>
                </a:lnTo>
                <a:close/>
                <a:moveTo>
                  <a:pt x="11531351" y="2047241"/>
                </a:moveTo>
                <a:cubicBezTo>
                  <a:pt x="11482020" y="2047241"/>
                  <a:pt x="11440577" y="2059430"/>
                  <a:pt x="11407021" y="2083809"/>
                </a:cubicBezTo>
                <a:cubicBezTo>
                  <a:pt x="11373465" y="2108187"/>
                  <a:pt x="11340912" y="2152785"/>
                  <a:pt x="11309364" y="2217603"/>
                </a:cubicBezTo>
                <a:lnTo>
                  <a:pt x="11309364" y="2067891"/>
                </a:lnTo>
                <a:lnTo>
                  <a:pt x="10981547" y="2067891"/>
                </a:lnTo>
                <a:lnTo>
                  <a:pt x="10981547" y="2981649"/>
                </a:lnTo>
                <a:lnTo>
                  <a:pt x="11333456" y="2981649"/>
                </a:lnTo>
                <a:lnTo>
                  <a:pt x="11333456" y="2675342"/>
                </a:lnTo>
                <a:cubicBezTo>
                  <a:pt x="11333456" y="2529072"/>
                  <a:pt x="11351525" y="2429264"/>
                  <a:pt x="11387662" y="2375919"/>
                </a:cubicBezTo>
                <a:cubicBezTo>
                  <a:pt x="11412900" y="2338061"/>
                  <a:pt x="11448464" y="2319132"/>
                  <a:pt x="11494353" y="2319132"/>
                </a:cubicBezTo>
                <a:cubicBezTo>
                  <a:pt x="11518445" y="2319132"/>
                  <a:pt x="11551140" y="2327736"/>
                  <a:pt x="11592440" y="2344944"/>
                </a:cubicBezTo>
                <a:lnTo>
                  <a:pt x="11700852" y="2095424"/>
                </a:lnTo>
                <a:cubicBezTo>
                  <a:pt x="11639476" y="2063302"/>
                  <a:pt x="11582976" y="2047241"/>
                  <a:pt x="11531351" y="2047241"/>
                </a:cubicBezTo>
                <a:close/>
                <a:moveTo>
                  <a:pt x="10278897" y="2047241"/>
                </a:moveTo>
                <a:cubicBezTo>
                  <a:pt x="10117713" y="2047241"/>
                  <a:pt x="9991376" y="2091409"/>
                  <a:pt x="9899885" y="2179745"/>
                </a:cubicBezTo>
                <a:cubicBezTo>
                  <a:pt x="9808394" y="2268080"/>
                  <a:pt x="9762649" y="2383662"/>
                  <a:pt x="9762649" y="2526491"/>
                </a:cubicBezTo>
                <a:cubicBezTo>
                  <a:pt x="9762649" y="2626872"/>
                  <a:pt x="9785450" y="2714204"/>
                  <a:pt x="9831052" y="2788487"/>
                </a:cubicBezTo>
                <a:cubicBezTo>
                  <a:pt x="9876654" y="2862769"/>
                  <a:pt x="9934159" y="2916975"/>
                  <a:pt x="10003565" y="2951105"/>
                </a:cubicBezTo>
                <a:cubicBezTo>
                  <a:pt x="10072971" y="2985234"/>
                  <a:pt x="10168191" y="3002299"/>
                  <a:pt x="10289222" y="3002299"/>
                </a:cubicBezTo>
                <a:cubicBezTo>
                  <a:pt x="10428609" y="3002299"/>
                  <a:pt x="10535587" y="2982366"/>
                  <a:pt x="10610156" y="2942500"/>
                </a:cubicBezTo>
                <a:cubicBezTo>
                  <a:pt x="10684725" y="2902635"/>
                  <a:pt x="10748395" y="2836813"/>
                  <a:pt x="10801167" y="2745036"/>
                </a:cubicBezTo>
                <a:lnTo>
                  <a:pt x="10456142" y="2713200"/>
                </a:lnTo>
                <a:cubicBezTo>
                  <a:pt x="10434345" y="2740734"/>
                  <a:pt x="10413982" y="2759950"/>
                  <a:pt x="10395053" y="2770849"/>
                </a:cubicBezTo>
                <a:cubicBezTo>
                  <a:pt x="10364078" y="2788056"/>
                  <a:pt x="10331382" y="2796661"/>
                  <a:pt x="10296966" y="2796661"/>
                </a:cubicBezTo>
                <a:cubicBezTo>
                  <a:pt x="10242473" y="2796661"/>
                  <a:pt x="10198305" y="2776872"/>
                  <a:pt x="10164462" y="2737292"/>
                </a:cubicBezTo>
                <a:cubicBezTo>
                  <a:pt x="10140371" y="2709759"/>
                  <a:pt x="10125170" y="2667886"/>
                  <a:pt x="10118860" y="2611672"/>
                </a:cubicBezTo>
                <a:lnTo>
                  <a:pt x="10820957" y="2611672"/>
                </a:lnTo>
                <a:lnTo>
                  <a:pt x="10820957" y="2572093"/>
                </a:lnTo>
                <a:cubicBezTo>
                  <a:pt x="10820957" y="2451635"/>
                  <a:pt x="10801167" y="2353835"/>
                  <a:pt x="10761589" y="2278692"/>
                </a:cubicBezTo>
                <a:cubicBezTo>
                  <a:pt x="10722010" y="2203550"/>
                  <a:pt x="10664362" y="2146189"/>
                  <a:pt x="10588646" y="2106610"/>
                </a:cubicBezTo>
                <a:cubicBezTo>
                  <a:pt x="10512929" y="2067031"/>
                  <a:pt x="10409680" y="2047241"/>
                  <a:pt x="10278897" y="2047241"/>
                </a:cubicBezTo>
                <a:close/>
                <a:moveTo>
                  <a:pt x="8177026" y="2047241"/>
                </a:moveTo>
                <a:cubicBezTo>
                  <a:pt x="8105325" y="2047241"/>
                  <a:pt x="8044522" y="2060291"/>
                  <a:pt x="7994618" y="2086390"/>
                </a:cubicBezTo>
                <a:cubicBezTo>
                  <a:pt x="7944714" y="2112489"/>
                  <a:pt x="7895384" y="2155940"/>
                  <a:pt x="7846627" y="2216743"/>
                </a:cubicBezTo>
                <a:lnTo>
                  <a:pt x="7846627" y="2067891"/>
                </a:lnTo>
                <a:lnTo>
                  <a:pt x="7520531" y="2067891"/>
                </a:lnTo>
                <a:lnTo>
                  <a:pt x="7520531" y="2981649"/>
                </a:lnTo>
                <a:lnTo>
                  <a:pt x="7870719" y="2981649"/>
                </a:lnTo>
                <a:lnTo>
                  <a:pt x="7870719" y="2542839"/>
                </a:lnTo>
                <a:cubicBezTo>
                  <a:pt x="7870719" y="2459666"/>
                  <a:pt x="7883911" y="2402018"/>
                  <a:pt x="7910298" y="2369896"/>
                </a:cubicBezTo>
                <a:cubicBezTo>
                  <a:pt x="7936684" y="2337774"/>
                  <a:pt x="7971100" y="2321713"/>
                  <a:pt x="8013547" y="2321713"/>
                </a:cubicBezTo>
                <a:cubicBezTo>
                  <a:pt x="8051979" y="2321713"/>
                  <a:pt x="8081806" y="2333615"/>
                  <a:pt x="8103030" y="2357420"/>
                </a:cubicBezTo>
                <a:cubicBezTo>
                  <a:pt x="8124254" y="2381225"/>
                  <a:pt x="8134865" y="2421807"/>
                  <a:pt x="8134865" y="2479168"/>
                </a:cubicBezTo>
                <a:lnTo>
                  <a:pt x="8134865" y="2981649"/>
                </a:lnTo>
                <a:lnTo>
                  <a:pt x="8486774" y="2981649"/>
                </a:lnTo>
                <a:lnTo>
                  <a:pt x="8486774" y="2400871"/>
                </a:lnTo>
                <a:cubicBezTo>
                  <a:pt x="8486774" y="2280413"/>
                  <a:pt x="8459384" y="2191360"/>
                  <a:pt x="8404604" y="2133713"/>
                </a:cubicBezTo>
                <a:cubicBezTo>
                  <a:pt x="8349825" y="2076065"/>
                  <a:pt x="8273966" y="2047241"/>
                  <a:pt x="8177026" y="2047241"/>
                </a:cubicBezTo>
                <a:close/>
                <a:moveTo>
                  <a:pt x="4961306" y="2047241"/>
                </a:moveTo>
                <a:cubicBezTo>
                  <a:pt x="4801270" y="2047241"/>
                  <a:pt x="4674215" y="2092413"/>
                  <a:pt x="4580143" y="2182756"/>
                </a:cubicBezTo>
                <a:cubicBezTo>
                  <a:pt x="4486072" y="2273100"/>
                  <a:pt x="4439036" y="2387965"/>
                  <a:pt x="4439036" y="2527351"/>
                </a:cubicBezTo>
                <a:cubicBezTo>
                  <a:pt x="4439036" y="2677063"/>
                  <a:pt x="4494676" y="2798095"/>
                  <a:pt x="4605955" y="2890445"/>
                </a:cubicBezTo>
                <a:cubicBezTo>
                  <a:pt x="4696586" y="2965014"/>
                  <a:pt x="4815323" y="3002299"/>
                  <a:pt x="4962166" y="3002299"/>
                </a:cubicBezTo>
                <a:cubicBezTo>
                  <a:pt x="5126792" y="3002299"/>
                  <a:pt x="5255711" y="2957415"/>
                  <a:pt x="5348921" y="2867645"/>
                </a:cubicBezTo>
                <a:cubicBezTo>
                  <a:pt x="5442133" y="2777875"/>
                  <a:pt x="5488739" y="2662723"/>
                  <a:pt x="5488739" y="2522189"/>
                </a:cubicBezTo>
                <a:cubicBezTo>
                  <a:pt x="5488739" y="2397142"/>
                  <a:pt x="5451167" y="2291885"/>
                  <a:pt x="5376024" y="2206418"/>
                </a:cubicBezTo>
                <a:cubicBezTo>
                  <a:pt x="5282526" y="2100300"/>
                  <a:pt x="5144287" y="2047241"/>
                  <a:pt x="4961306" y="2047241"/>
                </a:cubicBezTo>
                <a:close/>
                <a:moveTo>
                  <a:pt x="4225676" y="2047241"/>
                </a:moveTo>
                <a:cubicBezTo>
                  <a:pt x="4176346" y="2047241"/>
                  <a:pt x="4134903" y="2059430"/>
                  <a:pt x="4101347" y="2083809"/>
                </a:cubicBezTo>
                <a:cubicBezTo>
                  <a:pt x="4067791" y="2108187"/>
                  <a:pt x="4035239" y="2152785"/>
                  <a:pt x="4003691" y="2217603"/>
                </a:cubicBezTo>
                <a:lnTo>
                  <a:pt x="4003691" y="2067891"/>
                </a:lnTo>
                <a:lnTo>
                  <a:pt x="3675873" y="2067891"/>
                </a:lnTo>
                <a:lnTo>
                  <a:pt x="3675873" y="2981649"/>
                </a:lnTo>
                <a:lnTo>
                  <a:pt x="4027782" y="2981649"/>
                </a:lnTo>
                <a:lnTo>
                  <a:pt x="4027782" y="2675342"/>
                </a:lnTo>
                <a:cubicBezTo>
                  <a:pt x="4027782" y="2529072"/>
                  <a:pt x="4045851" y="2429264"/>
                  <a:pt x="4081988" y="2375919"/>
                </a:cubicBezTo>
                <a:cubicBezTo>
                  <a:pt x="4107226" y="2338061"/>
                  <a:pt x="4142791" y="2319132"/>
                  <a:pt x="4188679" y="2319132"/>
                </a:cubicBezTo>
                <a:cubicBezTo>
                  <a:pt x="4212770" y="2319132"/>
                  <a:pt x="4245467" y="2327736"/>
                  <a:pt x="4286767" y="2344944"/>
                </a:cubicBezTo>
                <a:lnTo>
                  <a:pt x="4395178" y="2095424"/>
                </a:lnTo>
                <a:cubicBezTo>
                  <a:pt x="4333802" y="2063302"/>
                  <a:pt x="4277301" y="2047241"/>
                  <a:pt x="4225676" y="2047241"/>
                </a:cubicBezTo>
                <a:close/>
                <a:moveTo>
                  <a:pt x="2235798" y="2047241"/>
                </a:moveTo>
                <a:cubicBezTo>
                  <a:pt x="2132549" y="2047241"/>
                  <a:pt x="2050236" y="2057985"/>
                  <a:pt x="1988860" y="2079473"/>
                </a:cubicBezTo>
                <a:cubicBezTo>
                  <a:pt x="1927484" y="2100961"/>
                  <a:pt x="1879300" y="2133480"/>
                  <a:pt x="1844311" y="2177029"/>
                </a:cubicBezTo>
                <a:cubicBezTo>
                  <a:pt x="1809320" y="2220579"/>
                  <a:pt x="1791825" y="2272441"/>
                  <a:pt x="1791825" y="2332616"/>
                </a:cubicBezTo>
                <a:cubicBezTo>
                  <a:pt x="1791825" y="2387629"/>
                  <a:pt x="1808030" y="2436623"/>
                  <a:pt x="1840439" y="2479599"/>
                </a:cubicBezTo>
                <a:cubicBezTo>
                  <a:pt x="1872847" y="2522574"/>
                  <a:pt x="1912713" y="2553088"/>
                  <a:pt x="1960036" y="2571138"/>
                </a:cubicBezTo>
                <a:cubicBezTo>
                  <a:pt x="2007359" y="2589189"/>
                  <a:pt x="2091822" y="2608813"/>
                  <a:pt x="2213427" y="2630009"/>
                </a:cubicBezTo>
                <a:cubicBezTo>
                  <a:pt x="2294880" y="2644332"/>
                  <a:pt x="2345071" y="2656360"/>
                  <a:pt x="2364000" y="2666093"/>
                </a:cubicBezTo>
                <a:cubicBezTo>
                  <a:pt x="2390386" y="2679841"/>
                  <a:pt x="2403579" y="2699317"/>
                  <a:pt x="2403579" y="2724521"/>
                </a:cubicBezTo>
                <a:cubicBezTo>
                  <a:pt x="2403579" y="2746855"/>
                  <a:pt x="2393541" y="2765466"/>
                  <a:pt x="2373464" y="2780353"/>
                </a:cubicBezTo>
                <a:cubicBezTo>
                  <a:pt x="2347652" y="2800402"/>
                  <a:pt x="2311228" y="2810427"/>
                  <a:pt x="2264192" y="2810427"/>
                </a:cubicBezTo>
                <a:cubicBezTo>
                  <a:pt x="2221171" y="2810427"/>
                  <a:pt x="2186755" y="2801537"/>
                  <a:pt x="2160943" y="2783754"/>
                </a:cubicBezTo>
                <a:cubicBezTo>
                  <a:pt x="2135130" y="2765973"/>
                  <a:pt x="2115054" y="2736432"/>
                  <a:pt x="2100714" y="2695132"/>
                </a:cubicBezTo>
                <a:lnTo>
                  <a:pt x="1753107" y="2727828"/>
                </a:lnTo>
                <a:cubicBezTo>
                  <a:pt x="1773183" y="2815590"/>
                  <a:pt x="1818641" y="2883275"/>
                  <a:pt x="1889482" y="2930885"/>
                </a:cubicBezTo>
                <a:cubicBezTo>
                  <a:pt x="1960323" y="2978494"/>
                  <a:pt x="2079203" y="3002299"/>
                  <a:pt x="2246123" y="3002299"/>
                </a:cubicBezTo>
                <a:cubicBezTo>
                  <a:pt x="2364286" y="3002299"/>
                  <a:pt x="2457641" y="2987544"/>
                  <a:pt x="2526188" y="2958035"/>
                </a:cubicBezTo>
                <a:cubicBezTo>
                  <a:pt x="2594734" y="2928526"/>
                  <a:pt x="2644925" y="2888844"/>
                  <a:pt x="2676760" y="2838989"/>
                </a:cubicBezTo>
                <a:cubicBezTo>
                  <a:pt x="2708595" y="2789134"/>
                  <a:pt x="2724513" y="2737848"/>
                  <a:pt x="2724513" y="2685130"/>
                </a:cubicBezTo>
                <a:cubicBezTo>
                  <a:pt x="2724513" y="2632985"/>
                  <a:pt x="2709456" y="2585138"/>
                  <a:pt x="2679341" y="2541589"/>
                </a:cubicBezTo>
                <a:cubicBezTo>
                  <a:pt x="2649227" y="2498039"/>
                  <a:pt x="2605776" y="2464517"/>
                  <a:pt x="2548989" y="2441021"/>
                </a:cubicBezTo>
                <a:cubicBezTo>
                  <a:pt x="2492201" y="2417526"/>
                  <a:pt x="2405586" y="2399190"/>
                  <a:pt x="2289144" y="2386016"/>
                </a:cubicBezTo>
                <a:cubicBezTo>
                  <a:pt x="2212280" y="2376846"/>
                  <a:pt x="2162377" y="2366535"/>
                  <a:pt x="2139432" y="2355081"/>
                </a:cubicBezTo>
                <a:cubicBezTo>
                  <a:pt x="2116488" y="2343627"/>
                  <a:pt x="2105016" y="2326732"/>
                  <a:pt x="2105016" y="2304397"/>
                </a:cubicBezTo>
                <a:cubicBezTo>
                  <a:pt x="2105016" y="2284348"/>
                  <a:pt x="2114050" y="2267308"/>
                  <a:pt x="2132118" y="2253277"/>
                </a:cubicBezTo>
                <a:cubicBezTo>
                  <a:pt x="2150187" y="2239245"/>
                  <a:pt x="2179011" y="2232230"/>
                  <a:pt x="2218590" y="2232230"/>
                </a:cubicBezTo>
                <a:cubicBezTo>
                  <a:pt x="2257595" y="2232230"/>
                  <a:pt x="2290865" y="2241408"/>
                  <a:pt x="2318398" y="2259763"/>
                </a:cubicBezTo>
                <a:cubicBezTo>
                  <a:pt x="2338474" y="2273530"/>
                  <a:pt x="2352814" y="2295040"/>
                  <a:pt x="2361419" y="2324294"/>
                </a:cubicBezTo>
                <a:lnTo>
                  <a:pt x="2693538" y="2291598"/>
                </a:lnTo>
                <a:cubicBezTo>
                  <a:pt x="2670594" y="2231943"/>
                  <a:pt x="2641770" y="2184621"/>
                  <a:pt x="2607066" y="2149630"/>
                </a:cubicBezTo>
                <a:cubicBezTo>
                  <a:pt x="2572363" y="2114640"/>
                  <a:pt x="2529055" y="2088828"/>
                  <a:pt x="2477144" y="2072193"/>
                </a:cubicBezTo>
                <a:cubicBezTo>
                  <a:pt x="2425233" y="2055559"/>
                  <a:pt x="2344784" y="2047241"/>
                  <a:pt x="2235798" y="2047241"/>
                </a:cubicBezTo>
                <a:close/>
                <a:moveTo>
                  <a:pt x="1022084" y="2047241"/>
                </a:moveTo>
                <a:lnTo>
                  <a:pt x="1161309" y="2500679"/>
                </a:lnTo>
                <a:lnTo>
                  <a:pt x="884310" y="2500679"/>
                </a:lnTo>
                <a:close/>
                <a:moveTo>
                  <a:pt x="8692106" y="1720284"/>
                </a:moveTo>
                <a:lnTo>
                  <a:pt x="8692106" y="2981649"/>
                </a:lnTo>
                <a:lnTo>
                  <a:pt x="9050038" y="2981649"/>
                </a:lnTo>
                <a:lnTo>
                  <a:pt x="9050038" y="2744175"/>
                </a:lnTo>
                <a:lnTo>
                  <a:pt x="9181963" y="2615356"/>
                </a:lnTo>
                <a:lnTo>
                  <a:pt x="9367032" y="2981649"/>
                </a:lnTo>
                <a:lnTo>
                  <a:pt x="9761599" y="2981649"/>
                </a:lnTo>
                <a:lnTo>
                  <a:pt x="9414866" y="2387978"/>
                </a:lnTo>
                <a:lnTo>
                  <a:pt x="9742670" y="2067891"/>
                </a:lnTo>
                <a:lnTo>
                  <a:pt x="9311603" y="2067891"/>
                </a:lnTo>
                <a:lnTo>
                  <a:pt x="9050038" y="2371375"/>
                </a:lnTo>
                <a:lnTo>
                  <a:pt x="9050038" y="1720284"/>
                </a:lnTo>
                <a:close/>
                <a:moveTo>
                  <a:pt x="6942887" y="1720284"/>
                </a:moveTo>
                <a:lnTo>
                  <a:pt x="6942887" y="1958619"/>
                </a:lnTo>
                <a:lnTo>
                  <a:pt x="7293075" y="1958619"/>
                </a:lnTo>
                <a:lnTo>
                  <a:pt x="7293075" y="1720284"/>
                </a:lnTo>
                <a:close/>
                <a:moveTo>
                  <a:pt x="5588239" y="1720284"/>
                </a:moveTo>
                <a:lnTo>
                  <a:pt x="5588239" y="2031754"/>
                </a:lnTo>
                <a:lnTo>
                  <a:pt x="5985750" y="2031754"/>
                </a:lnTo>
                <a:lnTo>
                  <a:pt x="5985750" y="2981649"/>
                </a:lnTo>
                <a:lnTo>
                  <a:pt x="6375517" y="2981649"/>
                </a:lnTo>
                <a:lnTo>
                  <a:pt x="6375517" y="2031754"/>
                </a:lnTo>
                <a:lnTo>
                  <a:pt x="6773028" y="2031754"/>
                </a:lnTo>
                <a:lnTo>
                  <a:pt x="6773028" y="1720284"/>
                </a:lnTo>
                <a:close/>
                <a:moveTo>
                  <a:pt x="3313844" y="1720284"/>
                </a:moveTo>
                <a:lnTo>
                  <a:pt x="2962796" y="1900111"/>
                </a:lnTo>
                <a:lnTo>
                  <a:pt x="2962796" y="2067891"/>
                </a:lnTo>
                <a:lnTo>
                  <a:pt x="2833734" y="2067891"/>
                </a:lnTo>
                <a:lnTo>
                  <a:pt x="2833734" y="2324294"/>
                </a:lnTo>
                <a:lnTo>
                  <a:pt x="2962796" y="2324294"/>
                </a:lnTo>
                <a:lnTo>
                  <a:pt x="2962796" y="2645685"/>
                </a:lnTo>
                <a:cubicBezTo>
                  <a:pt x="2962796" y="2747653"/>
                  <a:pt x="2972690" y="2821409"/>
                  <a:pt x="2992480" y="2866952"/>
                </a:cubicBezTo>
                <a:cubicBezTo>
                  <a:pt x="3012270" y="2912496"/>
                  <a:pt x="3042814" y="2946439"/>
                  <a:pt x="3084114" y="2968783"/>
                </a:cubicBezTo>
                <a:cubicBezTo>
                  <a:pt x="3125414" y="2991127"/>
                  <a:pt x="3189658" y="3002299"/>
                  <a:pt x="3276846" y="3002299"/>
                </a:cubicBezTo>
                <a:cubicBezTo>
                  <a:pt x="3351989" y="3002299"/>
                  <a:pt x="3432868" y="2992835"/>
                  <a:pt x="3519483" y="2973906"/>
                </a:cubicBezTo>
                <a:lnTo>
                  <a:pt x="3493670" y="2732170"/>
                </a:lnTo>
                <a:cubicBezTo>
                  <a:pt x="3447208" y="2747057"/>
                  <a:pt x="3411071" y="2754500"/>
                  <a:pt x="3385258" y="2754500"/>
                </a:cubicBezTo>
                <a:cubicBezTo>
                  <a:pt x="3356578" y="2754500"/>
                  <a:pt x="3336502" y="2744767"/>
                  <a:pt x="3325029" y="2725300"/>
                </a:cubicBezTo>
                <a:cubicBezTo>
                  <a:pt x="3317573" y="2712708"/>
                  <a:pt x="3313844" y="2686949"/>
                  <a:pt x="3313844" y="2648024"/>
                </a:cubicBezTo>
                <a:lnTo>
                  <a:pt x="3313844" y="2324294"/>
                </a:lnTo>
                <a:lnTo>
                  <a:pt x="3506576" y="2324294"/>
                </a:lnTo>
                <a:lnTo>
                  <a:pt x="3506576" y="2067891"/>
                </a:lnTo>
                <a:lnTo>
                  <a:pt x="3313844" y="2067891"/>
                </a:lnTo>
                <a:close/>
                <a:moveTo>
                  <a:pt x="814294" y="1720284"/>
                </a:moveTo>
                <a:lnTo>
                  <a:pt x="340207" y="2981649"/>
                </a:lnTo>
                <a:lnTo>
                  <a:pt x="738175" y="2981649"/>
                </a:lnTo>
                <a:lnTo>
                  <a:pt x="799654" y="2773429"/>
                </a:lnTo>
                <a:lnTo>
                  <a:pt x="1242161" y="2773429"/>
                </a:lnTo>
                <a:lnTo>
                  <a:pt x="1305267" y="2981649"/>
                </a:lnTo>
                <a:lnTo>
                  <a:pt x="1713425" y="2981649"/>
                </a:lnTo>
                <a:lnTo>
                  <a:pt x="1239446" y="172028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75" y="0"/>
            <a:ext cx="12222181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05220" y="996284"/>
            <a:ext cx="7138199" cy="37121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>
            <a:lvl1pPr marL="0" marR="0" lvl="0" indent="0" algn="ct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u="sng">
                <a:solidFill>
                  <a:srgbClr val="FFFFFF"/>
                </a:solidFill>
                <a:latin typeface="Century" pitchFamily="18"/>
                <a:cs typeface="Times New Roman" pitchFamily="18"/>
              </a:rPr>
              <a:t>Government Polytechnic Pune</a:t>
            </a:r>
          </a:p>
          <a:p>
            <a:r>
              <a:rPr lang="en-US">
                <a:solidFill>
                  <a:srgbClr val="FFFFFF"/>
                </a:solidFill>
                <a:latin typeface="Century" pitchFamily="18"/>
                <a:cs typeface="Times New Roman" pitchFamily="18"/>
              </a:rPr>
              <a:t>Information Technology</a:t>
            </a:r>
          </a:p>
          <a:p>
            <a:endParaRPr lang="en-US">
              <a:solidFill>
                <a:srgbClr val="FFFFFF"/>
              </a:solidFill>
              <a:latin typeface="Century" pitchFamily="18"/>
              <a:cs typeface="Times New Roman" pitchFamily="18"/>
            </a:endParaRPr>
          </a:p>
          <a:p>
            <a:endParaRPr lang="en-US">
              <a:solidFill>
                <a:srgbClr val="FFFFFF"/>
              </a:solidFill>
              <a:latin typeface="Century" pitchFamily="18"/>
              <a:cs typeface="Times New Roman" pitchFamily="18"/>
            </a:endParaRPr>
          </a:p>
          <a:p>
            <a:endParaRPr lang="en-US">
              <a:solidFill>
                <a:srgbClr val="FFFFFF"/>
              </a:solidFill>
              <a:latin typeface="Century"/>
              <a:cs typeface="Times New Roman"/>
            </a:endParaRPr>
          </a:p>
          <a:p>
            <a:r>
              <a:rPr lang="en-US">
                <a:solidFill>
                  <a:srgbClr val="FFFFFF"/>
                </a:solidFill>
                <a:latin typeface="Century" pitchFamily="18"/>
                <a:cs typeface="Times New Roman" pitchFamily="18"/>
              </a:rPr>
              <a:t>Shreya Rajaram Patil</a:t>
            </a:r>
            <a:endParaRPr lang="en-US" u="sng">
              <a:solidFill>
                <a:srgbClr val="FFFFFF"/>
              </a:solidFill>
              <a:latin typeface="Century" pitchFamily="18"/>
              <a:cs typeface="Times New Roman" pitchFamily="18"/>
            </a:endParaRPr>
          </a:p>
          <a:p>
            <a:r>
              <a:rPr lang="en-US">
                <a:solidFill>
                  <a:srgbClr val="FFFFFF"/>
                </a:solidFill>
                <a:latin typeface="Century" pitchFamily="18"/>
                <a:cs typeface="Times New Roman" pitchFamily="18"/>
              </a:rPr>
              <a:t>Enrollment no. : 2107044</a:t>
            </a:r>
            <a:endParaRPr lang="en-US" dirty="0">
              <a:solidFill>
                <a:srgbClr val="FFFFFF"/>
              </a:solidFill>
              <a:latin typeface="Century" pitchFamily="18"/>
              <a:cs typeface="Times New Roman" pitchFamily="1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50230"/>
          <a:stretch>
            <a:fillRect/>
          </a:stretch>
        </p:blipFill>
        <p:spPr>
          <a:xfrm>
            <a:off x="6576986" y="844064"/>
            <a:ext cx="4963308" cy="560949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800415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" y="0"/>
            <a:ext cx="12222181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 descr="Robots can play a major role in COVID-19 battle">
            <a:extLst>
              <a:ext uri="{FF2B5EF4-FFF2-40B4-BE49-F238E27FC236}">
                <a16:creationId xmlns:a16="http://schemas.microsoft.com/office/drawing/2014/main" id="{53DA43B9-E5DF-5AE1-3146-E2F37AE07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" t="474" r="2571" b="948"/>
          <a:stretch/>
        </p:blipFill>
        <p:spPr>
          <a:xfrm>
            <a:off x="626855" y="1877020"/>
            <a:ext cx="5417449" cy="2988980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C463FA-9B15-4FE8-4A6E-09AB342DDA70}"/>
              </a:ext>
            </a:extLst>
          </p:cNvPr>
          <p:cNvSpPr txBox="1"/>
          <p:nvPr/>
        </p:nvSpPr>
        <p:spPr>
          <a:xfrm>
            <a:off x="6593457" y="1877682"/>
            <a:ext cx="5144217" cy="27863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Cambria Math"/>
                <a:ea typeface="Cambria Math"/>
              </a:rPr>
              <a:t>Robots has play a major role in COVID-19 battle</a:t>
            </a:r>
            <a:endParaRPr lang="en-US" sz="2800" dirty="0">
              <a:solidFill>
                <a:srgbClr val="FFFFFF"/>
              </a:solidFill>
              <a:latin typeface="Cambria Math"/>
              <a:ea typeface="Cambria Math"/>
              <a:cs typeface="Calibri" panose="020F0502020204030204"/>
            </a:endParaRPr>
          </a:p>
          <a:p>
            <a:endParaRPr lang="en-US" sz="2400" dirty="0">
              <a:solidFill>
                <a:srgbClr val="FFFFFF"/>
              </a:solidFill>
              <a:latin typeface="Century"/>
              <a:ea typeface="Cambria Math"/>
              <a:cs typeface="Calibri" panose="020F0502020204030204"/>
            </a:endParaRPr>
          </a:p>
          <a:p>
            <a:r>
              <a:rPr lang="en-US" sz="2400" dirty="0">
                <a:solidFill>
                  <a:srgbClr val="FFFFFF"/>
                </a:solidFill>
                <a:latin typeface="Century"/>
                <a:ea typeface="Cambria Math"/>
                <a:cs typeface="Times New Roman"/>
              </a:rPr>
              <a:t>Assists medical </a:t>
            </a:r>
            <a:r>
              <a:rPr lang="en-US" sz="2400" dirty="0">
                <a:solidFill>
                  <a:srgbClr val="FFFFFF"/>
                </a:solidFill>
                <a:latin typeface="Century"/>
                <a:ea typeface="+mn-lt"/>
                <a:cs typeface="Calibri"/>
              </a:rPr>
              <a:t>professionals with patient </a:t>
            </a:r>
            <a:r>
              <a:rPr lang="en-US" sz="2400" dirty="0">
                <a:solidFill>
                  <a:srgbClr val="FFFFFF"/>
                </a:solidFill>
                <a:latin typeface="Century"/>
                <a:ea typeface="Cambria Math"/>
                <a:cs typeface="Times New Roman"/>
              </a:rPr>
              <a:t>care, minimizing the </a:t>
            </a:r>
            <a:r>
              <a:rPr lang="en-US" sz="2400" dirty="0">
                <a:solidFill>
                  <a:srgbClr val="FFFFFF"/>
                </a:solidFill>
                <a:latin typeface="Century"/>
                <a:ea typeface="+mn-lt"/>
                <a:cs typeface="Calibri"/>
              </a:rPr>
              <a:t>risk of infection</a:t>
            </a:r>
            <a:r>
              <a:rPr lang="en-US" sz="2400" dirty="0">
                <a:solidFill>
                  <a:srgbClr val="FFFFFF"/>
                </a:solidFill>
                <a:latin typeface="Century"/>
                <a:ea typeface="Cambria Math"/>
                <a:cs typeface="Times New Roman"/>
              </a:rPr>
              <a:t>. </a:t>
            </a:r>
            <a:endParaRPr lang="en-US" dirty="0"/>
          </a:p>
          <a:p>
            <a:pPr>
              <a:buFont typeface="Arial,Sans-Serif"/>
            </a:pPr>
            <a:endParaRPr lang="en-US" sz="2400" dirty="0">
              <a:solidFill>
                <a:srgbClr val="FFFFFF"/>
              </a:solidFill>
              <a:latin typeface="Century"/>
              <a:ea typeface="Cambria Math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352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" t="26259" r="342" b="19345"/>
          <a:stretch/>
        </p:blipFill>
        <p:spPr>
          <a:xfrm>
            <a:off x="1772529" y="2559774"/>
            <a:ext cx="8421441" cy="2620371"/>
          </a:xfrm>
          <a:prstGeom prst="round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42448" y="1610436"/>
            <a:ext cx="82252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Arial Black"/>
              </a:rPr>
              <a:t>Chandrayaan - 3</a:t>
            </a:r>
          </a:p>
        </p:txBody>
      </p:sp>
      <p:pic>
        <p:nvPicPr>
          <p:cNvPr id="2" name="Picture 1" descr="A rocket with a black background&#10;&#10;Description automatically generated">
            <a:extLst>
              <a:ext uri="{FF2B5EF4-FFF2-40B4-BE49-F238E27FC236}">
                <a16:creationId xmlns:a16="http://schemas.microsoft.com/office/drawing/2014/main" id="{2E7D8506-1070-53D5-7DEC-F6849F080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5"/>
          <a:stretch/>
        </p:blipFill>
        <p:spPr>
          <a:xfrm>
            <a:off x="2644607" y="3427563"/>
            <a:ext cx="6629615" cy="77966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3C99DD-EC78-542D-33F2-067F51A9990E}"/>
              </a:ext>
            </a:extLst>
          </p:cNvPr>
          <p:cNvSpPr txBox="1">
            <a:spLocks/>
          </p:cNvSpPr>
          <p:nvPr/>
        </p:nvSpPr>
        <p:spPr>
          <a:xfrm>
            <a:off x="838203" y="379506"/>
            <a:ext cx="10515600" cy="106788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  <a:latin typeface="Cambria Math"/>
                <a:ea typeface="Cambria Math"/>
              </a:rPr>
              <a:t>Case Studies : 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65087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80" t="-3628" r="-5771" b="-4574"/>
          <a:stretch/>
        </p:blipFill>
        <p:spPr>
          <a:xfrm>
            <a:off x="-2127848" y="-1054374"/>
            <a:ext cx="15885412" cy="10066136"/>
          </a:xfrm>
          <a:prstGeom prst="round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15242" y="4885906"/>
            <a:ext cx="6602081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50800" dist="50800" dir="2700000" algn="t" rotWithShape="0">
                    <a:prstClr val="black">
                      <a:alpha val="37000"/>
                    </a:prstClr>
                  </a:outerShdw>
                </a:effectLst>
                <a:latin typeface="Arial Black"/>
              </a:rPr>
              <a:t>Technology</a:t>
            </a:r>
            <a:endParaRPr lang="en-US" sz="8000" dirty="0">
              <a:solidFill>
                <a:schemeClr val="bg1"/>
              </a:solidFill>
              <a:effectLst>
                <a:outerShdw blurRad="50800" dist="50800" dir="2700000" algn="t" rotWithShape="0">
                  <a:prstClr val="black">
                    <a:alpha val="37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 descr="A rocket with a black background&#10;&#10;Description automatically generated">
            <a:extLst>
              <a:ext uri="{FF2B5EF4-FFF2-40B4-BE49-F238E27FC236}">
                <a16:creationId xmlns:a16="http://schemas.microsoft.com/office/drawing/2014/main" id="{2E7D8506-1070-53D5-7DEC-F6849F080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5"/>
          <a:stretch/>
        </p:blipFill>
        <p:spPr>
          <a:xfrm>
            <a:off x="2500050" y="-8532692"/>
            <a:ext cx="6629615" cy="77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t="9736" r="47937" b="11386"/>
          <a:stretch/>
        </p:blipFill>
        <p:spPr>
          <a:xfrm>
            <a:off x="6624486" y="1"/>
            <a:ext cx="5750161" cy="6892145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B885E60C-0039-466F-5A04-38696FB47EB0}"/>
              </a:ext>
            </a:extLst>
          </p:cNvPr>
          <p:cNvSpPr txBox="1"/>
          <p:nvPr/>
        </p:nvSpPr>
        <p:spPr>
          <a:xfrm>
            <a:off x="217342" y="1719444"/>
            <a:ext cx="5878572" cy="46439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0" baseline="0" dirty="0">
                <a:uFillTx/>
                <a:latin typeface="Cambria"/>
                <a:ea typeface="Cambria"/>
                <a:cs typeface=""/>
              </a:rPr>
              <a:t>Pragyan rover - to explore lunar surface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0" baseline="0" dirty="0">
                <a:uFillTx/>
                <a:latin typeface="Cambria"/>
                <a:ea typeface="Cambria"/>
                <a:cs typeface=""/>
              </a:rPr>
              <a:t>Vikram lander - to deliver Pragyan to lunar surface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0" baseline="0" dirty="0">
                <a:uFillTx/>
                <a:latin typeface="Cambria"/>
                <a:ea typeface="Cambria"/>
                <a:cs typeface=""/>
              </a:rPr>
              <a:t>LVM3 launch vehicle - to launch Chandrayaan-3 into orbit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0" baseline="0" dirty="0">
                <a:uFillTx/>
                <a:latin typeface="Cambria"/>
                <a:ea typeface="Cambria"/>
                <a:cs typeface=""/>
              </a:rPr>
              <a:t>Ground stations - to communicate with Chandrayaan-3 and receive data</a:t>
            </a:r>
            <a:endParaRPr lang="en-US" sz="2800" b="1" i="0" u="none" strike="noStrike" kern="1200" cap="none" spc="0" baseline="0" dirty="0">
              <a:uFillTx/>
              <a:latin typeface="Cambria"/>
              <a:ea typeface="Cambria"/>
              <a:cs typeface=""/>
            </a:endParaRPr>
          </a:p>
        </p:txBody>
      </p:sp>
      <p:pic>
        <p:nvPicPr>
          <p:cNvPr id="7" name="Picture 6" descr="A rocket with a black background&#10;&#10;Description automatically generated">
            <a:extLst>
              <a:ext uri="{FF2B5EF4-FFF2-40B4-BE49-F238E27FC236}">
                <a16:creationId xmlns:a16="http://schemas.microsoft.com/office/drawing/2014/main" id="{2E7D8506-1070-53D5-7DEC-F6849F080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5"/>
          <a:stretch/>
        </p:blipFill>
        <p:spPr>
          <a:xfrm>
            <a:off x="6184758" y="-184317"/>
            <a:ext cx="6629615" cy="77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F1CDFCA5-A557-0C48-8A51-938E81041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6401" r="24596"/>
          <a:stretch/>
        </p:blipFill>
        <p:spPr>
          <a:xfrm>
            <a:off x="-170" y="10"/>
            <a:ext cx="8450317" cy="6857990"/>
          </a:xfrm>
          <a:prstGeom prst="rect">
            <a:avLst/>
          </a:prstGeom>
          <a:noFill/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F6B228F5-F70D-52BE-10DE-A81104073CA3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 Math"/>
                <a:cs typeface="+mj-cs"/>
              </a:rPr>
              <a:t>The Future of Robotics with </a:t>
            </a:r>
            <a:r>
              <a:rPr lang="en-US" sz="4000" b="1" i="0" u="none" strike="noStrike" kern="1200" cap="none" spc="0" baseline="0" dirty="0" err="1">
                <a:solidFill>
                  <a:srgbClr val="FFFFFF"/>
                </a:solidFill>
                <a:uFillTx/>
                <a:latin typeface="Cambria"/>
                <a:ea typeface="Cambria Math"/>
                <a:cs typeface="+mj-cs"/>
              </a:rPr>
              <a:t>Astrotinker</a:t>
            </a:r>
            <a:r>
              <a:rPr lang="en-US" sz="40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 Math"/>
                <a:cs typeface="+mj-cs"/>
              </a:rPr>
              <a:t> Bot</a:t>
            </a:r>
            <a:endParaRPr lang="en-US" sz="4000" b="1" i="0" u="none" strike="noStrike" kern="1200" cap="none" spc="0" baseline="0" dirty="0">
              <a:solidFill>
                <a:srgbClr val="FFFFFF"/>
              </a:solidFill>
              <a:uFillTx/>
              <a:latin typeface="Cambria"/>
              <a:ea typeface="Cambria Math"/>
              <a:cs typeface="Calibri Light"/>
            </a:endParaRPr>
          </a:p>
        </p:txBody>
      </p:sp>
      <p:pic>
        <p:nvPicPr>
          <p:cNvPr id="50" name="Picture 49" descr="Revolutionizing Industries: The Advancements and Impact of Robotics and  Automation">
            <a:extLst>
              <a:ext uri="{FF2B5EF4-FFF2-40B4-BE49-F238E27FC236}">
                <a16:creationId xmlns:a16="http://schemas.microsoft.com/office/drawing/2014/main" id="{A96E17D9-2073-3295-51D1-E7A0612E8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0" r="38176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E5745AD-A7E0-7B00-7858-F866AE1C949A}"/>
              </a:ext>
            </a:extLst>
          </p:cNvPr>
          <p:cNvSpPr/>
          <p:nvPr/>
        </p:nvSpPr>
        <p:spPr>
          <a:xfrm>
            <a:off x="135059" y="7030528"/>
            <a:ext cx="4068792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01374E-E601-0A7F-58E5-2894FEF300BD}"/>
              </a:ext>
            </a:extLst>
          </p:cNvPr>
          <p:cNvSpPr/>
          <p:nvPr/>
        </p:nvSpPr>
        <p:spPr>
          <a:xfrm>
            <a:off x="4203851" y="10797395"/>
            <a:ext cx="4054416" cy="6858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7E9DD9-98F1-8C21-8738-D8BF18298F28}"/>
              </a:ext>
            </a:extLst>
          </p:cNvPr>
          <p:cNvSpPr/>
          <p:nvPr/>
        </p:nvSpPr>
        <p:spPr>
          <a:xfrm>
            <a:off x="8301399" y="14348604"/>
            <a:ext cx="4068793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F46383AC-A59F-7F46-A11F-58259D6DA036}"/>
              </a:ext>
            </a:extLst>
          </p:cNvPr>
          <p:cNvSpPr/>
          <p:nvPr/>
        </p:nvSpPr>
        <p:spPr>
          <a:xfrm>
            <a:off x="531829" y="7683246"/>
            <a:ext cx="3348185" cy="2046955"/>
          </a:xfrm>
          <a:custGeom>
            <a:avLst>
              <a:gd name="f10" fmla="val 216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6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5ED164-E4E2-72E5-64DB-61A9B2E8DA35}"/>
              </a:ext>
            </a:extLst>
          </p:cNvPr>
          <p:cNvSpPr txBox="1"/>
          <p:nvPr/>
        </p:nvSpPr>
        <p:spPr>
          <a:xfrm>
            <a:off x="540589" y="10173419"/>
            <a:ext cx="3347048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mbria Math"/>
                <a:ea typeface="Cambria Math"/>
              </a:rPr>
              <a:t>Robots like AstroTinker Bot </a:t>
            </a:r>
            <a:endParaRPr lang="en-US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Cambria Math"/>
                <a:ea typeface="Cambria Math"/>
              </a:rPr>
              <a:t>will work alongside humans and augment their abilities.​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A691E804-85E6-934F-6CB2-54CD771589A8}"/>
              </a:ext>
            </a:extLst>
          </p:cNvPr>
          <p:cNvSpPr/>
          <p:nvPr/>
        </p:nvSpPr>
        <p:spPr>
          <a:xfrm>
            <a:off x="4568516" y="11435736"/>
            <a:ext cx="3319431" cy="2061333"/>
          </a:xfrm>
          <a:custGeom>
            <a:avLst>
              <a:gd name="f10" fmla="val 216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6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blipFill>
            <a:blip r:embed="rId5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E6BDF4-00E0-9670-0FED-038310D35F50}"/>
              </a:ext>
            </a:extLst>
          </p:cNvPr>
          <p:cNvSpPr txBox="1"/>
          <p:nvPr/>
        </p:nvSpPr>
        <p:spPr>
          <a:xfrm>
            <a:off x="4681268" y="13940287"/>
            <a:ext cx="321765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latin typeface="Cambria Math"/>
              </a:rPr>
              <a:t>These robots will perform repetitive tasks and assist in complex decision-making processes.</a:t>
            </a:r>
            <a:r>
              <a:rPr lang="en-US" sz="2400">
                <a:latin typeface="Cambria Math"/>
                <a:ea typeface="Cambria Math"/>
              </a:rPr>
              <a:t>​</a:t>
            </a:r>
            <a:endParaRPr lang="en-US"/>
          </a:p>
        </p:txBody>
      </p:sp>
      <p:sp>
        <p:nvSpPr>
          <p:cNvPr id="41" name="Freeform 10">
            <a:extLst>
              <a:ext uri="{FF2B5EF4-FFF2-40B4-BE49-F238E27FC236}">
                <a16:creationId xmlns:a16="http://schemas.microsoft.com/office/drawing/2014/main" id="{998D1867-E4DD-6C14-BE6C-90021CA2F41C}"/>
              </a:ext>
            </a:extLst>
          </p:cNvPr>
          <p:cNvSpPr/>
          <p:nvPr/>
        </p:nvSpPr>
        <p:spPr>
          <a:xfrm>
            <a:off x="8691468" y="14986944"/>
            <a:ext cx="3146902" cy="2032578"/>
          </a:xfrm>
          <a:custGeom>
            <a:avLst>
              <a:gd name="f10" fmla="val 216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6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blipFill>
            <a:blip r:embed="rId6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6FADBE-334F-A93C-03C0-C81A8B629FFD}"/>
              </a:ext>
            </a:extLst>
          </p:cNvPr>
          <p:cNvSpPr txBox="1"/>
          <p:nvPr/>
        </p:nvSpPr>
        <p:spPr>
          <a:xfrm>
            <a:off x="8620664" y="17491495"/>
            <a:ext cx="344769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latin typeface="Cambria Math"/>
              </a:rPr>
              <a:t>As technology advances, we may see robots that are capable of learning and adapting to new situations on their own.</a:t>
            </a:r>
            <a:r>
              <a:rPr lang="en-US" sz="2400">
                <a:latin typeface="Cambria Math"/>
                <a:ea typeface="Cambria Math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2275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6401" r="24596"/>
          <a:stretch/>
        </p:blipFill>
        <p:spPr>
          <a:xfrm>
            <a:off x="-170" y="10"/>
            <a:ext cx="8450317" cy="685799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43468" y="643467"/>
            <a:ext cx="5296318" cy="5300382"/>
          </a:xfrm>
        </p:spPr>
        <p:txBody>
          <a:bodyPr vert="horz" wrap="square" lIns="91440" tIns="45720" rIns="91440" bIns="45720" rtlCol="0" anchor="ctr" anchorCtr="0" compatLnSpc="1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+mj-cs"/>
              </a:rPr>
              <a:t>The Future of Robotics with </a:t>
            </a:r>
            <a:r>
              <a:rPr lang="en-US" sz="4000" b="1" i="0" u="none" strike="noStrike" kern="1200" cap="none" spc="0" baseline="0" dirty="0" err="1">
                <a:solidFill>
                  <a:srgbClr val="FFFFFF"/>
                </a:solidFill>
                <a:uFillTx/>
                <a:latin typeface="Cambria"/>
                <a:ea typeface="Cambria"/>
                <a:cs typeface="+mj-cs"/>
              </a:rPr>
              <a:t>Astrotinker</a:t>
            </a:r>
            <a:r>
              <a:rPr lang="en-US" sz="40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+mj-cs"/>
              </a:rPr>
              <a:t> Bot</a:t>
            </a:r>
            <a:endParaRPr lang="en-US" sz="4000" b="1" i="0" u="none" strike="noStrike" kern="1200" cap="none" spc="0" baseline="0" dirty="0">
              <a:solidFill>
                <a:srgbClr val="FFFFFF"/>
              </a:solidFill>
              <a:uFillTx/>
              <a:latin typeface="Cambria"/>
              <a:ea typeface="Cambria"/>
              <a:cs typeface="Calibri Light"/>
            </a:endParaRPr>
          </a:p>
        </p:txBody>
      </p:sp>
      <p:pic>
        <p:nvPicPr>
          <p:cNvPr id="13" name="Picture 12" descr="Revolutionizing Industries: The Advancements and Impact of Robotics and  Automation">
            <a:extLst>
              <a:ext uri="{FF2B5EF4-FFF2-40B4-BE49-F238E27FC236}">
                <a16:creationId xmlns:a16="http://schemas.microsoft.com/office/drawing/2014/main" id="{AF6A4CE6-30BD-56C1-00D3-5DD750BCE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0" r="38176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8FE1F8-F01C-07C8-17F9-8B044112CF7B}"/>
              </a:ext>
            </a:extLst>
          </p:cNvPr>
          <p:cNvSpPr/>
          <p:nvPr/>
        </p:nvSpPr>
        <p:spPr>
          <a:xfrm>
            <a:off x="5663" y="0"/>
            <a:ext cx="4068792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8C38B7-FA0F-5D65-00F9-827E4E8B3B15}"/>
              </a:ext>
            </a:extLst>
          </p:cNvPr>
          <p:cNvSpPr/>
          <p:nvPr/>
        </p:nvSpPr>
        <p:spPr>
          <a:xfrm>
            <a:off x="4074455" y="-1"/>
            <a:ext cx="4054416" cy="6858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8CC632-1437-E3EF-A244-25C6E4FB8006}"/>
              </a:ext>
            </a:extLst>
          </p:cNvPr>
          <p:cNvSpPr/>
          <p:nvPr/>
        </p:nvSpPr>
        <p:spPr>
          <a:xfrm>
            <a:off x="8128871" y="0"/>
            <a:ext cx="4068793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A0387989-6C39-4DB4-A049-0060B59B64C4}"/>
              </a:ext>
            </a:extLst>
          </p:cNvPr>
          <p:cNvSpPr/>
          <p:nvPr/>
        </p:nvSpPr>
        <p:spPr>
          <a:xfrm>
            <a:off x="402433" y="652718"/>
            <a:ext cx="3348185" cy="2046955"/>
          </a:xfrm>
          <a:custGeom>
            <a:avLst>
              <a:gd name="f10" fmla="val 216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6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56C9B-ABF9-6EE4-2ADC-4B053D6B8A81}"/>
              </a:ext>
            </a:extLst>
          </p:cNvPr>
          <p:cNvSpPr txBox="1"/>
          <p:nvPr/>
        </p:nvSpPr>
        <p:spPr>
          <a:xfrm>
            <a:off x="411193" y="3142891"/>
            <a:ext cx="334704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mbria Math"/>
                <a:ea typeface="Cambria Math"/>
              </a:rPr>
              <a:t>Robots like </a:t>
            </a:r>
          </a:p>
          <a:p>
            <a:r>
              <a:rPr lang="en-US" sz="2400" dirty="0" err="1">
                <a:latin typeface="Cambria Math"/>
                <a:ea typeface="Cambria Math"/>
              </a:rPr>
              <a:t>Astro</a:t>
            </a:r>
            <a:r>
              <a:rPr lang="en-US" sz="2400" dirty="0">
                <a:latin typeface="Cambria Math"/>
                <a:ea typeface="Cambria Math"/>
              </a:rPr>
              <a:t>- Tinker Bot will work alongside humans and increase their </a:t>
            </a:r>
          </a:p>
          <a:p>
            <a:r>
              <a:rPr lang="en-US" sz="2400" dirty="0">
                <a:latin typeface="Cambria Math"/>
                <a:ea typeface="Cambria Math"/>
              </a:rPr>
              <a:t>abilities.​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46F25A4-45A8-FD30-E815-0C19146896A6}"/>
              </a:ext>
            </a:extLst>
          </p:cNvPr>
          <p:cNvSpPr/>
          <p:nvPr/>
        </p:nvSpPr>
        <p:spPr>
          <a:xfrm>
            <a:off x="4439120" y="638340"/>
            <a:ext cx="3319431" cy="2061333"/>
          </a:xfrm>
          <a:custGeom>
            <a:avLst>
              <a:gd name="f10" fmla="val 216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6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blipFill>
            <a:blip r:embed="rId5">
              <a:alphaModFix/>
            </a:blip>
            <a:srcRect/>
            <a:stretch>
              <a:fillRect l="-6276" t="-4485" r="-6790" b="-21187"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BBB850-88D7-020E-842C-30EA77D0C909}"/>
              </a:ext>
            </a:extLst>
          </p:cNvPr>
          <p:cNvSpPr txBox="1"/>
          <p:nvPr/>
        </p:nvSpPr>
        <p:spPr>
          <a:xfrm>
            <a:off x="4469674" y="3142891"/>
            <a:ext cx="340477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latin typeface="Cambria Math"/>
              </a:rPr>
              <a:t>These robots will </a:t>
            </a:r>
          </a:p>
          <a:p>
            <a:pPr algn="just"/>
            <a:r>
              <a:rPr lang="en-US" sz="2400" dirty="0">
                <a:latin typeface="Cambria Math"/>
              </a:rPr>
              <a:t>perform repetitive tasks and assist in complex decision-making processes.</a:t>
            </a:r>
            <a:r>
              <a:rPr lang="en-US" sz="2400" dirty="0">
                <a:latin typeface="Cambria Math"/>
                <a:ea typeface="Cambria Math"/>
              </a:rPr>
              <a:t>​</a:t>
            </a:r>
            <a:endParaRPr lang="en-US" dirty="0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ABDD693-A8F2-0463-AE13-FE5E980B30A1}"/>
              </a:ext>
            </a:extLst>
          </p:cNvPr>
          <p:cNvSpPr/>
          <p:nvPr/>
        </p:nvSpPr>
        <p:spPr>
          <a:xfrm>
            <a:off x="8518940" y="638340"/>
            <a:ext cx="3146902" cy="2032578"/>
          </a:xfrm>
          <a:custGeom>
            <a:avLst>
              <a:gd name="f10" fmla="val 216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6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blipFill>
            <a:blip r:embed="rId6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575F05-1AA1-4E9E-F339-BB843C7B3F3C}"/>
              </a:ext>
            </a:extLst>
          </p:cNvPr>
          <p:cNvSpPr txBox="1"/>
          <p:nvPr/>
        </p:nvSpPr>
        <p:spPr>
          <a:xfrm>
            <a:off x="8448136" y="3142891"/>
            <a:ext cx="344769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latin typeface="Cambria Math"/>
              </a:rPr>
              <a:t>As technology advances, we may see robots that are capable of learning and adapting to new situations on their own.</a:t>
            </a:r>
            <a:r>
              <a:rPr lang="en-US" sz="2400" dirty="0">
                <a:latin typeface="Cambria Math"/>
                <a:ea typeface="Cambria Math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5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blue background with a black background&#10;&#10;Description automatically generated">
            <a:extLst>
              <a:ext uri="{FF2B5EF4-FFF2-40B4-BE49-F238E27FC236}">
                <a16:creationId xmlns:a16="http://schemas.microsoft.com/office/drawing/2014/main" id="{2489DDA5-E8A4-C820-317E-28C20E50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" y="0"/>
            <a:ext cx="12222181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AFBA62-BB21-0043-AE04-741E20CA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C7B2-F6CE-0A36-A242-E2EAB271A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/>
                <a:ea typeface="Cambria Math"/>
                <a:cs typeface="Calibri"/>
              </a:rPr>
              <a:t>At the end of presentation , I hope you have better understanding about the </a:t>
            </a:r>
            <a:r>
              <a:rPr lang="en-US" dirty="0" err="1">
                <a:solidFill>
                  <a:schemeClr val="bg1"/>
                </a:solidFill>
                <a:latin typeface="Cambria Math"/>
                <a:ea typeface="Cambria Math"/>
                <a:cs typeface="Calibri"/>
              </a:rPr>
              <a:t>AstroTinker</a:t>
            </a:r>
            <a:r>
              <a:rPr lang="en-US" dirty="0">
                <a:solidFill>
                  <a:schemeClr val="bg1"/>
                </a:solidFill>
                <a:latin typeface="Cambria Math"/>
                <a:ea typeface="Cambria Math"/>
                <a:cs typeface="Calibri"/>
              </a:rPr>
              <a:t> .</a:t>
            </a:r>
          </a:p>
          <a:p>
            <a:r>
              <a:rPr lang="en-US" dirty="0" err="1">
                <a:solidFill>
                  <a:schemeClr val="bg1"/>
                </a:solidFill>
                <a:latin typeface="Cambria Math"/>
                <a:ea typeface="Cambria Math"/>
                <a:cs typeface="Calibri"/>
              </a:rPr>
              <a:t>AstroTinker</a:t>
            </a:r>
            <a:r>
              <a:rPr lang="en-US" dirty="0">
                <a:solidFill>
                  <a:schemeClr val="bg1"/>
                </a:solidFill>
                <a:latin typeface="Cambria Math"/>
                <a:ea typeface="Cambria Math"/>
                <a:cs typeface="Calibri"/>
              </a:rPr>
              <a:t> bot is under development , but still has made a significant Progress , and is being used in organizations and various industries to improve the customer service , increase sells and reduce the cost .</a:t>
            </a:r>
          </a:p>
          <a:p>
            <a:r>
              <a:rPr lang="en-US" dirty="0">
                <a:solidFill>
                  <a:schemeClr val="bg1"/>
                </a:solidFill>
                <a:latin typeface="Cambria Math"/>
                <a:ea typeface="Cambria Math"/>
                <a:cs typeface="Calibri"/>
              </a:rPr>
              <a:t>As the technology advances , we expect to see more enhance to the </a:t>
            </a:r>
            <a:r>
              <a:rPr lang="en-US" dirty="0" err="1">
                <a:solidFill>
                  <a:schemeClr val="bg1"/>
                </a:solidFill>
                <a:latin typeface="Cambria Math"/>
                <a:ea typeface="Cambria Math"/>
                <a:cs typeface="Calibri"/>
              </a:rPr>
              <a:t>AstroTinker</a:t>
            </a:r>
            <a:r>
              <a:rPr lang="en-US" dirty="0">
                <a:solidFill>
                  <a:schemeClr val="bg1"/>
                </a:solidFill>
                <a:latin typeface="Cambria Math"/>
                <a:ea typeface="Cambria Math"/>
                <a:cs typeface="Calibri"/>
              </a:rPr>
              <a:t> Bot.</a:t>
            </a:r>
          </a:p>
        </p:txBody>
      </p:sp>
    </p:spTree>
    <p:extLst>
      <p:ext uri="{BB962C8B-B14F-4D97-AF65-F5344CB8AC3E}">
        <p14:creationId xmlns:p14="http://schemas.microsoft.com/office/powerpoint/2010/main" val="422157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a black background&#10;&#10;Description automatically generated">
            <a:extLst>
              <a:ext uri="{FF2B5EF4-FFF2-40B4-BE49-F238E27FC236}">
                <a16:creationId xmlns:a16="http://schemas.microsoft.com/office/drawing/2014/main" id="{DC35FA9B-9F69-A237-38FC-C77CB79F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22181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955878" y="2541894"/>
            <a:ext cx="7807356" cy="1774210"/>
          </a:xfrm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ambria Math"/>
                <a:ea typeface="Meiryo"/>
              </a:rPr>
              <a:t>Thank </a:t>
            </a:r>
            <a:r>
              <a:rPr lang="en-US" sz="4400" dirty="0">
                <a:solidFill>
                  <a:schemeClr val="bg1"/>
                </a:solidFill>
                <a:latin typeface="Cambria Math"/>
                <a:ea typeface="Meiryo"/>
              </a:rPr>
              <a:t>you</a:t>
            </a:r>
            <a:r>
              <a:rPr lang="en-US" sz="4400" dirty="0">
                <a:solidFill>
                  <a:srgbClr val="FFFFFF"/>
                </a:solidFill>
                <a:latin typeface="Cambria Math"/>
                <a:ea typeface="Meiryo"/>
              </a:rPr>
              <a:t> !</a:t>
            </a:r>
            <a:endParaRPr lang="en-US" dirty="0"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Cambria Math"/>
                <a:ea typeface="Cambria Math"/>
              </a:rPr>
              <a:t>Your feedback is essential to helps to improve presentation . Thank you again for your time and attention. We look forward to hearing from you soon!</a:t>
            </a:r>
            <a:endParaRPr lang="en-US" dirty="0">
              <a:latin typeface="Cambria Math"/>
              <a:ea typeface="Cambria Math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FFFFFF"/>
              </a:solidFill>
              <a:latin typeface="Cambria Math"/>
              <a:ea typeface="Cambria Math"/>
              <a:cs typeface="Calibri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821" y="2541894"/>
            <a:ext cx="1533110" cy="1533110"/>
          </a:xfrm>
          <a:prstGeom prst="ellipse">
            <a:avLst/>
          </a:prstGeom>
          <a:noFill/>
          <a:ln w="57150" cap="flat">
            <a:solidFill>
              <a:srgbClr val="002060"/>
            </a:solidFill>
            <a:prstDash val="solid"/>
            <a:miter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/>
          </p:nvPr>
        </p:nvSpPr>
        <p:spPr>
          <a:xfrm>
            <a:off x="5568284" y="491316"/>
            <a:ext cx="5785518" cy="1199372"/>
          </a:xfrm>
        </p:spPr>
        <p:txBody>
          <a:bodyPr anchorCtr="1"/>
          <a:lstStyle/>
          <a:p>
            <a:pPr lvl="0" algn="ctr"/>
            <a:r>
              <a:rPr lang="en-US">
                <a:solidFill>
                  <a:srgbClr val="FFFFFF"/>
                </a:solidFill>
                <a:latin typeface="Constantia" pitchFamily="18"/>
                <a:ea typeface="Cambria" pitchFamily="18"/>
                <a:cs typeface="Calibri" pitchFamily="34"/>
              </a:rPr>
              <a:t>CONTENT</a:t>
            </a: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87" y="0"/>
            <a:ext cx="12222181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6150125" y="2123126"/>
            <a:ext cx="5537433" cy="4036555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What is </a:t>
            </a:r>
            <a:r>
              <a:rPr lang="en-US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Astrotinker</a:t>
            </a:r>
            <a:r>
              <a:rPr lang="en-US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Bot?</a:t>
            </a:r>
          </a:p>
          <a:p>
            <a:pPr lvl="0"/>
            <a:r>
              <a:rPr lang="en-US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How does </a:t>
            </a:r>
            <a:r>
              <a:rPr lang="en-US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Astrotinker</a:t>
            </a:r>
            <a:r>
              <a:rPr lang="en-US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Bot work?</a:t>
            </a:r>
          </a:p>
          <a:p>
            <a:pPr lvl="0"/>
            <a:r>
              <a:rPr lang="en-US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Technology used in </a:t>
            </a:r>
            <a:r>
              <a:rPr lang="en-US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Astrotinker</a:t>
            </a:r>
            <a:r>
              <a:rPr lang="en-US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bot </a:t>
            </a:r>
          </a:p>
          <a:p>
            <a:pPr lvl="0"/>
            <a:r>
              <a:rPr lang="en-US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Examples of Verilog modules</a:t>
            </a:r>
          </a:p>
          <a:p>
            <a:r>
              <a:rPr lang="en-US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</a:rPr>
              <a:t>AstroTinker Bot in various Industries</a:t>
            </a:r>
          </a:p>
          <a:p>
            <a:r>
              <a:rPr lang="en-US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Case Studies</a:t>
            </a:r>
            <a:endParaRPr lang="en-US" b="1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"/>
            </a:endParaRPr>
          </a:p>
          <a:p>
            <a:pPr lvl="0"/>
            <a:r>
              <a:rPr lang="en-US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Future of Robotics with </a:t>
            </a:r>
            <a:r>
              <a:rPr lang="en-US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Astrotinker</a:t>
            </a:r>
            <a:r>
              <a:rPr lang="en-US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Bot</a:t>
            </a:r>
          </a:p>
          <a:p>
            <a:pPr lvl="0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8" y="491316"/>
            <a:ext cx="4931395" cy="59548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itle 3"/>
          <p:cNvSpPr txBox="1"/>
          <p:nvPr/>
        </p:nvSpPr>
        <p:spPr>
          <a:xfrm>
            <a:off x="5902040" y="923754"/>
            <a:ext cx="5785518" cy="11993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solidFill>
                  <a:srgbClr val="FFFFFF"/>
                </a:solidFill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itchFamily="34"/>
              </a:rPr>
              <a:t>CONTENT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A0279DE0-A646-5F85-ACAE-95A75E5C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2181" cy="6858000"/>
          </a:xfrm>
          <a:prstGeom prst="rect">
            <a:avLst/>
          </a:prstGeom>
        </p:spPr>
      </p:pic>
      <p:pic>
        <p:nvPicPr>
          <p:cNvPr id="9" name="Picture 8" descr="A satellite in space with earth and moon&#10;&#10;Description automatically generated">
            <a:extLst>
              <a:ext uri="{FF2B5EF4-FFF2-40B4-BE49-F238E27FC236}">
                <a16:creationId xmlns:a16="http://schemas.microsoft.com/office/drawing/2014/main" id="{5B1891F7-802C-7BB8-FA8D-C045DEF51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" r="2" b="2"/>
          <a:stretch/>
        </p:blipFill>
        <p:spPr>
          <a:xfrm>
            <a:off x="6651073" y="1520485"/>
            <a:ext cx="4655332" cy="50534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2" descr="Meet Your New Coworker: A Humanoid Robot Named Apollo">
            <a:extLst>
              <a:ext uri="{FF2B5EF4-FFF2-40B4-BE49-F238E27FC236}">
                <a16:creationId xmlns:a16="http://schemas.microsoft.com/office/drawing/2014/main" id="{436E9587-0BD4-1002-69F0-0C4DD75F8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4" r="18415" b="2"/>
          <a:stretch/>
        </p:blipFill>
        <p:spPr bwMode="auto">
          <a:xfrm>
            <a:off x="871218" y="1520485"/>
            <a:ext cx="4655332" cy="50534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itle 7">
            <a:extLst>
              <a:ext uri="{FF2B5EF4-FFF2-40B4-BE49-F238E27FC236}">
                <a16:creationId xmlns:a16="http://schemas.microsoft.com/office/drawing/2014/main" id="{F1F57BD9-C0C7-81E3-43B2-129BF75D496C}"/>
              </a:ext>
            </a:extLst>
          </p:cNvPr>
          <p:cNvSpPr txBox="1"/>
          <p:nvPr/>
        </p:nvSpPr>
        <p:spPr>
          <a:xfrm>
            <a:off x="766316" y="306726"/>
            <a:ext cx="10515600" cy="937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dirty="0">
                <a:solidFill>
                  <a:srgbClr val="FFFFFF"/>
                </a:solidFill>
                <a:latin typeface="Cambria"/>
                <a:ea typeface="Cambria"/>
                <a:cs typeface=""/>
              </a:rPr>
              <a:t>Difference between Robot and Bot</a:t>
            </a:r>
            <a:endParaRPr lang="en-US" sz="4000" b="1" i="0" u="none" strike="noStrike" kern="1200" cap="none" spc="0" baseline="0" dirty="0">
              <a:solidFill>
                <a:srgbClr val="FFFFFF"/>
              </a:solidFill>
              <a:uFillTx/>
              <a:latin typeface="Cambria"/>
              <a:ea typeface="Cambria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0173681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blue background with a black background&#10;&#10;Description automatically generated">
            <a:extLst>
              <a:ext uri="{FF2B5EF4-FFF2-40B4-BE49-F238E27FC236}">
                <a16:creationId xmlns:a16="http://schemas.microsoft.com/office/drawing/2014/main" id="{48B74E94-98AF-4A4C-4950-C822626B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87" y="0"/>
            <a:ext cx="12222181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5F9BC652-4892-AC8B-7842-92CC1AA63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1" t="1657" r="4641" b="11816"/>
          <a:stretch/>
        </p:blipFill>
        <p:spPr>
          <a:xfrm>
            <a:off x="4541571" y="4419348"/>
            <a:ext cx="2617654" cy="1946177"/>
          </a:xfrm>
          <a:prstGeom prst="roundRect">
            <a:avLst/>
          </a:prstGeom>
        </p:spPr>
      </p:pic>
      <p:pic>
        <p:nvPicPr>
          <p:cNvPr id="7" name="Picture 8" descr="OpenAI brings Canva plug-in to ChatGPT to sharpen edge in AI. Details">
            <a:extLst>
              <a:ext uri="{FF2B5EF4-FFF2-40B4-BE49-F238E27FC236}">
                <a16:creationId xmlns:a16="http://schemas.microsoft.com/office/drawing/2014/main" id="{A6752334-2BED-A497-137F-83EA25EB1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t="8662" r="450" b="694"/>
          <a:stretch/>
        </p:blipFill>
        <p:spPr bwMode="auto">
          <a:xfrm>
            <a:off x="8293676" y="4448400"/>
            <a:ext cx="2931617" cy="18760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for a social media company&#10;&#10;Description automatically generated">
            <a:extLst>
              <a:ext uri="{FF2B5EF4-FFF2-40B4-BE49-F238E27FC236}">
                <a16:creationId xmlns:a16="http://schemas.microsoft.com/office/drawing/2014/main" id="{CB073C11-A317-B225-A7F6-6001CF374A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556" t="2322" r="-10838" b="4503"/>
          <a:stretch/>
        </p:blipFill>
        <p:spPr>
          <a:xfrm>
            <a:off x="6891453" y="241892"/>
            <a:ext cx="2220228" cy="1864894"/>
          </a:xfrm>
          <a:prstGeom prst="rect">
            <a:avLst/>
          </a:prstGeom>
        </p:spPr>
      </p:pic>
      <p:pic>
        <p:nvPicPr>
          <p:cNvPr id="11" name="Picture 12" descr="Hands on: Google Bard - our first impressions of the ChatGPT rival |  TechRadar">
            <a:extLst>
              <a:ext uri="{FF2B5EF4-FFF2-40B4-BE49-F238E27FC236}">
                <a16:creationId xmlns:a16="http://schemas.microsoft.com/office/drawing/2014/main" id="{9951FF0A-B4F7-E635-E0C7-A17DB3B75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t="2847" r="13846" b="5564"/>
          <a:stretch/>
        </p:blipFill>
        <p:spPr bwMode="auto">
          <a:xfrm>
            <a:off x="864099" y="4441745"/>
            <a:ext cx="2711622" cy="18145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lue robot next to a cell phone&#10;&#10;Description automatically generated">
            <a:extLst>
              <a:ext uri="{FF2B5EF4-FFF2-40B4-BE49-F238E27FC236}">
                <a16:creationId xmlns:a16="http://schemas.microsoft.com/office/drawing/2014/main" id="{ECBF997E-C7C5-8E9B-478A-6A92CAC5CA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4561" t="-236" r="-6604" b="4401"/>
          <a:stretch/>
        </p:blipFill>
        <p:spPr>
          <a:xfrm>
            <a:off x="2311013" y="243720"/>
            <a:ext cx="2237998" cy="1864895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9EE6D9ED-1FF8-AAD2-45C9-FD3DB6602DE3}"/>
              </a:ext>
            </a:extLst>
          </p:cNvPr>
          <p:cNvSpPr txBox="1"/>
          <p:nvPr/>
        </p:nvSpPr>
        <p:spPr>
          <a:xfrm>
            <a:off x="1010731" y="2980914"/>
            <a:ext cx="10472468" cy="5633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dirty="0">
                <a:solidFill>
                  <a:srgbClr val="FFFFFF"/>
                </a:solidFill>
                <a:latin typeface="Cambria"/>
                <a:ea typeface="Cambria"/>
                <a:cs typeface=""/>
              </a:rPr>
              <a:t>Types of Bots</a:t>
            </a:r>
            <a:endParaRPr lang="en-US" sz="3200" b="1" i="0" u="none" strike="noStrike" kern="1200" cap="none" spc="0" baseline="0">
              <a:solidFill>
                <a:srgbClr val="FFFFFF"/>
              </a:solidFill>
              <a:uFillTx/>
              <a:latin typeface="Cambria"/>
              <a:ea typeface="Cambria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700251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blue background with a black background&#10;&#10;Description automatically generated">
            <a:extLst>
              <a:ext uri="{FF2B5EF4-FFF2-40B4-BE49-F238E27FC236}">
                <a16:creationId xmlns:a16="http://schemas.microsoft.com/office/drawing/2014/main" id="{48B74E94-98AF-4A4C-4950-C822626B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87" y="0"/>
            <a:ext cx="12222181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5F9BC652-4892-AC8B-7842-92CC1AA63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1" t="1657" r="4641" b="11816"/>
          <a:stretch/>
        </p:blipFill>
        <p:spPr>
          <a:xfrm>
            <a:off x="4282779" y="3829877"/>
            <a:ext cx="3408408" cy="2535648"/>
          </a:xfrm>
          <a:prstGeom prst="roundRect">
            <a:avLst/>
          </a:prstGeom>
        </p:spPr>
      </p:pic>
      <p:pic>
        <p:nvPicPr>
          <p:cNvPr id="7" name="Picture 8" descr="OpenAI brings Canva plug-in to ChatGPT to sharpen edge in AI. Details">
            <a:extLst>
              <a:ext uri="{FF2B5EF4-FFF2-40B4-BE49-F238E27FC236}">
                <a16:creationId xmlns:a16="http://schemas.microsoft.com/office/drawing/2014/main" id="{A6752334-2BED-A497-137F-83EA25EB1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t="8662" r="450" b="694"/>
          <a:stretch/>
        </p:blipFill>
        <p:spPr bwMode="auto">
          <a:xfrm>
            <a:off x="8006129" y="3887684"/>
            <a:ext cx="3808635" cy="24368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for a social media company&#10;&#10;Description automatically generated">
            <a:extLst>
              <a:ext uri="{FF2B5EF4-FFF2-40B4-BE49-F238E27FC236}">
                <a16:creationId xmlns:a16="http://schemas.microsoft.com/office/drawing/2014/main" id="{CB073C11-A317-B225-A7F6-6001CF374A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556" t="2322" r="-10838" b="4503"/>
          <a:stretch/>
        </p:blipFill>
        <p:spPr>
          <a:xfrm>
            <a:off x="6891453" y="241892"/>
            <a:ext cx="2982228" cy="2511875"/>
          </a:xfrm>
          <a:prstGeom prst="rect">
            <a:avLst/>
          </a:prstGeom>
        </p:spPr>
      </p:pic>
      <p:pic>
        <p:nvPicPr>
          <p:cNvPr id="11" name="Picture 12" descr="Hands on: Google Bard - our first impressions of the ChatGPT rival |  TechRadar">
            <a:extLst>
              <a:ext uri="{FF2B5EF4-FFF2-40B4-BE49-F238E27FC236}">
                <a16:creationId xmlns:a16="http://schemas.microsoft.com/office/drawing/2014/main" id="{9951FF0A-B4F7-E635-E0C7-A17DB3B75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t="2847" r="13846" b="5564"/>
          <a:stretch/>
        </p:blipFill>
        <p:spPr bwMode="auto">
          <a:xfrm>
            <a:off x="605307" y="3909784"/>
            <a:ext cx="3516753" cy="234647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lue robot next to a cell phone&#10;&#10;Description automatically generated">
            <a:extLst>
              <a:ext uri="{FF2B5EF4-FFF2-40B4-BE49-F238E27FC236}">
                <a16:creationId xmlns:a16="http://schemas.microsoft.com/office/drawing/2014/main" id="{ECBF997E-C7C5-8E9B-478A-6A92CAC5CA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4561" t="-236" r="-6604" b="4401"/>
          <a:stretch/>
        </p:blipFill>
        <p:spPr>
          <a:xfrm>
            <a:off x="2311013" y="243720"/>
            <a:ext cx="2999998" cy="2511876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9EE6D9ED-1FF8-AAD2-45C9-FD3DB6602DE3}"/>
              </a:ext>
            </a:extLst>
          </p:cNvPr>
          <p:cNvSpPr txBox="1"/>
          <p:nvPr/>
        </p:nvSpPr>
        <p:spPr>
          <a:xfrm>
            <a:off x="1010731" y="2980914"/>
            <a:ext cx="10472468" cy="5633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dirty="0">
                <a:solidFill>
                  <a:srgbClr val="FFFFFF"/>
                </a:solidFill>
                <a:latin typeface="Cambria"/>
                <a:ea typeface="Cambria"/>
                <a:cs typeface=""/>
              </a:rPr>
              <a:t>Types of Bots</a:t>
            </a:r>
            <a:endParaRPr lang="en-US" sz="3200" b="1" i="0" u="none" strike="noStrike" kern="1200" cap="none" spc="0" baseline="0">
              <a:solidFill>
                <a:srgbClr val="FFFFFF"/>
              </a:solidFill>
              <a:uFillTx/>
              <a:latin typeface="Cambria"/>
              <a:ea typeface="Cambria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70520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10"/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6401" r="2459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5" name="Picture 4" descr="A astronaut in a space suit&#10;&#10;Description automatically generated">
            <a:extLst>
              <a:ext uri="{FF2B5EF4-FFF2-40B4-BE49-F238E27FC236}">
                <a16:creationId xmlns:a16="http://schemas.microsoft.com/office/drawing/2014/main" id="{C5962873-4AC6-9AAA-C4DD-CF1597683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312B9C-0CFD-06BF-8294-31EC58A93090}"/>
              </a:ext>
            </a:extLst>
          </p:cNvPr>
          <p:cNvSpPr/>
          <p:nvPr/>
        </p:nvSpPr>
        <p:spPr>
          <a:xfrm>
            <a:off x="-37468" y="-46182"/>
            <a:ext cx="12235131" cy="6872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828B9D-3F36-0EE8-CE1A-71525B6F0DE6}"/>
              </a:ext>
            </a:extLst>
          </p:cNvPr>
          <p:cNvSpPr txBox="1">
            <a:spLocks/>
          </p:cNvSpPr>
          <p:nvPr/>
        </p:nvSpPr>
        <p:spPr>
          <a:xfrm>
            <a:off x="300849" y="2756139"/>
            <a:ext cx="5708888" cy="20320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Cambria"/>
                <a:ea typeface="Cambria"/>
              </a:rPr>
              <a:t>"AstroTinker Bot is a robot that can help us to learn, to be more creative, and to be more productive."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8FFA1CA-3B77-EC76-C7A3-01035CFC48AC}"/>
              </a:ext>
            </a:extLst>
          </p:cNvPr>
          <p:cNvSpPr txBox="1"/>
          <p:nvPr/>
        </p:nvSpPr>
        <p:spPr>
          <a:xfrm>
            <a:off x="306241" y="1039971"/>
            <a:ext cx="10515600" cy="937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"/>
              </a:rPr>
              <a:t>What is </a:t>
            </a:r>
            <a:r>
              <a:rPr lang="en-US" sz="4000" b="1" dirty="0">
                <a:solidFill>
                  <a:srgbClr val="FFFFFF"/>
                </a:solidFill>
                <a:latin typeface="Cambria"/>
                <a:ea typeface="Cambria"/>
                <a:cs typeface=""/>
              </a:rPr>
              <a:t>AstroTinker</a:t>
            </a:r>
            <a:r>
              <a:rPr lang="en-US" sz="40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"/>
              </a:rPr>
              <a:t> Bot?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background with a black background&#10;&#10;Description automatically generated">
            <a:extLst>
              <a:ext uri="{FF2B5EF4-FFF2-40B4-BE49-F238E27FC236}">
                <a16:creationId xmlns:a16="http://schemas.microsoft.com/office/drawing/2014/main" id="{12EDCF55-811A-1555-F734-9D5ACD4E5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0" t="28487" r="34108" b="-297"/>
          <a:stretch/>
        </p:blipFill>
        <p:spPr>
          <a:xfrm>
            <a:off x="21" y="-14365"/>
            <a:ext cx="8514093" cy="6878649"/>
          </a:xfrm>
          <a:prstGeom prst="rect">
            <a:avLst/>
          </a:prstGeom>
          <a:noFill/>
        </p:spPr>
      </p:pic>
      <p:pic>
        <p:nvPicPr>
          <p:cNvPr id="11" name="Picture 10" descr="A robot arm with blue lights&#10;&#10;Description automatically generated">
            <a:extLst>
              <a:ext uri="{FF2B5EF4-FFF2-40B4-BE49-F238E27FC236}">
                <a16:creationId xmlns:a16="http://schemas.microsoft.com/office/drawing/2014/main" id="{D7BE5AB5-89BF-F17A-FD82-67D58CA38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7" r="6527"/>
          <a:stretch/>
        </p:blipFill>
        <p:spPr>
          <a:xfrm>
            <a:off x="6312261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91396" y="2286928"/>
            <a:ext cx="4902680" cy="2900518"/>
          </a:xfrm>
        </p:spPr>
        <p:txBody>
          <a:bodyPr vert="horz" wrap="square" lIns="91440" tIns="45720" rIns="91440" bIns="45720" rtlCol="0" anchor="ctr" anchorCtr="0" compatLnSpc="1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Cambria"/>
                <a:ea typeface="Cambria"/>
                <a:cs typeface="+mj-cs"/>
              </a:rPr>
              <a:t>How does AstroTinker Bot work?</a:t>
            </a:r>
            <a:endParaRPr lang="en-US" sz="4000" dirty="0">
              <a:solidFill>
                <a:srgbClr val="FFFFFF"/>
              </a:solidFill>
              <a:latin typeface="Cambria"/>
              <a:ea typeface="Cambri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171661-661E-A647-E09D-509A17CBB97A}"/>
              </a:ext>
            </a:extLst>
          </p:cNvPr>
          <p:cNvSpPr/>
          <p:nvPr/>
        </p:nvSpPr>
        <p:spPr>
          <a:xfrm>
            <a:off x="-536223" y="-112889"/>
            <a:ext cx="12810226" cy="7648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0175" y="0"/>
            <a:ext cx="12222181" cy="6858000"/>
          </a:xfrm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973" y="3889378"/>
            <a:ext cx="2804009" cy="27757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" r="73307"/>
          <a:stretch/>
        </p:blipFill>
        <p:spPr>
          <a:xfrm>
            <a:off x="-5597219" y="2531545"/>
            <a:ext cx="2787396" cy="2779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6" t="-723" r="48791" b="527"/>
          <a:stretch/>
        </p:blipFill>
        <p:spPr>
          <a:xfrm>
            <a:off x="-2807744" y="2512334"/>
            <a:ext cx="2787395" cy="27935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7" t="-531" r="-122" b="333"/>
          <a:stretch/>
        </p:blipFill>
        <p:spPr>
          <a:xfrm>
            <a:off x="15033058" y="3884579"/>
            <a:ext cx="2786327" cy="2793555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77146F26-42DF-01E9-7161-B6F865EF45F1}"/>
              </a:ext>
            </a:extLst>
          </p:cNvPr>
          <p:cNvSpPr txBox="1"/>
          <p:nvPr/>
        </p:nvSpPr>
        <p:spPr>
          <a:xfrm>
            <a:off x="835894" y="363280"/>
            <a:ext cx="10522411" cy="21397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"/>
              </a:rPr>
              <a:t>AstroTinker Bot repairs problems on the space station when they arise. </a:t>
            </a:r>
          </a:p>
          <a:p>
            <a:pPr marL="342900" indent="-342900" algn="just">
              <a:buFont typeface="Wingdings" panose="05000000000000000000" pitchFamily="2" charset="2"/>
              <a:buChar char="q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"/>
              </a:rPr>
              <a:t>A central hub sends wireless alerts to robots to locate faulty or missing components. </a:t>
            </a:r>
          </a:p>
          <a:p>
            <a:pPr marL="342900" indent="-342900" algn="just">
              <a:buFont typeface="Wingdings" panose="05000000000000000000" pitchFamily="2" charset="2"/>
              <a:buChar char="q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0" baseline="0" dirty="0">
                <a:solidFill>
                  <a:srgbClr val="FFFFFF"/>
                </a:solidFill>
                <a:uFillTx/>
                <a:latin typeface="Cambria"/>
                <a:ea typeface="Cambria"/>
                <a:cs typeface=""/>
              </a:rPr>
              <a:t>For repairs, it heads to the electronics warehouse.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1215</TotalTime>
  <Words>495</Words>
  <Application>Microsoft Office PowerPoint</Application>
  <PresentationFormat>Widescreen</PresentationFormat>
  <Paragraphs>119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How does AstroTinker Bot work?</vt:lpstr>
      <vt:lpstr>PowerPoint Presentation</vt:lpstr>
      <vt:lpstr>PowerPoint Presentation</vt:lpstr>
      <vt:lpstr>How does AstroTinker Bot work?</vt:lpstr>
      <vt:lpstr>PowerPoint Presentation</vt:lpstr>
      <vt:lpstr>PowerPoint Presentation</vt:lpstr>
      <vt:lpstr>Hardware Description Languages</vt:lpstr>
      <vt:lpstr>Hardware Description Languages</vt:lpstr>
      <vt:lpstr>Examples of Verilog Modules : </vt:lpstr>
      <vt:lpstr>Examples of Verilog Modules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Future of Robotics with Astrotinker Bot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</dc:creator>
  <cp:lastModifiedBy>Shreya Patil</cp:lastModifiedBy>
  <cp:revision>1738</cp:revision>
  <cp:lastPrinted>2023-10-15T17:02:35Z</cp:lastPrinted>
  <dcterms:created xsi:type="dcterms:W3CDTF">2023-10-07T10:34:53Z</dcterms:created>
  <dcterms:modified xsi:type="dcterms:W3CDTF">2023-10-20T09:59:05Z</dcterms:modified>
</cp:coreProperties>
</file>